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 id="214748369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DM Sans Medium"/>
      <p:regular r:id="rId33"/>
      <p:bold r:id="rId34"/>
      <p:italic r:id="rId35"/>
      <p:boldItalic r:id="rId36"/>
    </p:embeddedFont>
    <p:embeddedFont>
      <p:font typeface="Merriweather"/>
      <p:regular r:id="rId37"/>
      <p:bold r:id="rId38"/>
      <p:italic r:id="rId39"/>
      <p:boldItalic r:id="rId40"/>
    </p:embeddedFont>
    <p:embeddedFont>
      <p:font typeface="DM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Italic.fntdata"/><Relationship Id="rId20" Type="http://schemas.openxmlformats.org/officeDocument/2006/relationships/slide" Target="slides/slide14.xml"/><Relationship Id="rId42" Type="http://schemas.openxmlformats.org/officeDocument/2006/relationships/font" Target="fonts/DMSans-bold.fntdata"/><Relationship Id="rId41" Type="http://schemas.openxmlformats.org/officeDocument/2006/relationships/font" Target="fonts/DMSans-regular.fntdata"/><Relationship Id="rId22" Type="http://schemas.openxmlformats.org/officeDocument/2006/relationships/slide" Target="slides/slide16.xml"/><Relationship Id="rId44" Type="http://schemas.openxmlformats.org/officeDocument/2006/relationships/font" Target="fonts/DMSans-boldItalic.fntdata"/><Relationship Id="rId21" Type="http://schemas.openxmlformats.org/officeDocument/2006/relationships/slide" Target="slides/slide15.xml"/><Relationship Id="rId43" Type="http://schemas.openxmlformats.org/officeDocument/2006/relationships/font" Target="fonts/DMSans-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DMSansMedium-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DMSansMedium-italic.fntdata"/><Relationship Id="rId12" Type="http://schemas.openxmlformats.org/officeDocument/2006/relationships/slide" Target="slides/slide6.xml"/><Relationship Id="rId34" Type="http://schemas.openxmlformats.org/officeDocument/2006/relationships/font" Target="fonts/DMSansMedium-bold.fntdata"/><Relationship Id="rId15" Type="http://schemas.openxmlformats.org/officeDocument/2006/relationships/slide" Target="slides/slide9.xml"/><Relationship Id="rId37" Type="http://schemas.openxmlformats.org/officeDocument/2006/relationships/font" Target="fonts/Merriweather-regular.fntdata"/><Relationship Id="rId14" Type="http://schemas.openxmlformats.org/officeDocument/2006/relationships/slide" Target="slides/slide8.xml"/><Relationship Id="rId36" Type="http://schemas.openxmlformats.org/officeDocument/2006/relationships/font" Target="fonts/DMSansMedium-boldItalic.fntdata"/><Relationship Id="rId17" Type="http://schemas.openxmlformats.org/officeDocument/2006/relationships/slide" Target="slides/slide11.xml"/><Relationship Id="rId39" Type="http://schemas.openxmlformats.org/officeDocument/2006/relationships/font" Target="fonts/Merriweather-italic.fntdata"/><Relationship Id="rId16" Type="http://schemas.openxmlformats.org/officeDocument/2006/relationships/slide" Target="slides/slide10.xml"/><Relationship Id="rId38" Type="http://schemas.openxmlformats.org/officeDocument/2006/relationships/font" Target="fonts/Merriweather-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3aac0192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3aac0192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32978b925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32978b925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32978b925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32978b925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32978b925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32978b925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32978b925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32978b925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3bcac872c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3bcac872c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32a08b9a4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32a08b9a4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32a08b9a4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32a08b9a4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32a08b9a4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32a08b9a4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32a08b9a4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32a08b9a4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32a08b9a4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32a08b9a4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3aac01926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3aac01926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3bcac872c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3bcac872c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3bcac872c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3bcac872c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32921352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32921352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32921352d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32921352d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32921352d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32921352d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3aac019265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3aac019265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3aac019265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3aac019265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3aac019265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3aac019265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32a08b9a4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32a08b9a4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3aac019265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3aac019265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3bcac872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3bcac872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3bcac872c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3bcac872c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3aac019265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3aac019265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3aac019265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3aac019265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176" name="Shape 176"/>
        <p:cNvGrpSpPr/>
        <p:nvPr/>
      </p:nvGrpSpPr>
      <p:grpSpPr>
        <a:xfrm>
          <a:off x="0" y="0"/>
          <a:ext cx="0" cy="0"/>
          <a:chOff x="0" y="0"/>
          <a:chExt cx="0" cy="0"/>
        </a:xfrm>
      </p:grpSpPr>
      <p:sp>
        <p:nvSpPr>
          <p:cNvPr id="177" name="Google Shape;177;p35"/>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78" name="Google Shape;178;p35"/>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179" name="Google Shape;179;p35"/>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80" name="Google Shape;180;p35"/>
          <p:cNvSpPr/>
          <p:nvPr>
            <p:ph idx="3" type="pic"/>
          </p:nvPr>
        </p:nvSpPr>
        <p:spPr>
          <a:xfrm>
            <a:off x="4437578" y="2171250"/>
            <a:ext cx="4509600" cy="2775600"/>
          </a:xfrm>
          <a:prstGeom prst="round2DiagRect">
            <a:avLst>
              <a:gd fmla="val 16667" name="adj1"/>
              <a:gd fmla="val 0" name="adj2"/>
            </a:avLst>
          </a:prstGeom>
          <a:noFill/>
          <a:ln>
            <a:noFill/>
          </a:ln>
        </p:spPr>
      </p:sp>
      <p:sp>
        <p:nvSpPr>
          <p:cNvPr id="181" name="Google Shape;181;p35"/>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182" name="Shape 182"/>
        <p:cNvGrpSpPr/>
        <p:nvPr/>
      </p:nvGrpSpPr>
      <p:grpSpPr>
        <a:xfrm>
          <a:off x="0" y="0"/>
          <a:ext cx="0" cy="0"/>
          <a:chOff x="0" y="0"/>
          <a:chExt cx="0" cy="0"/>
        </a:xfrm>
      </p:grpSpPr>
      <p:sp>
        <p:nvSpPr>
          <p:cNvPr id="183" name="Google Shape;183;p36"/>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4" name="Google Shape;18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36"/>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6" name="Google Shape;186;p36"/>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7" name="Google Shape;187;p36"/>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8" name="Google Shape;188;p36"/>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9" name="Google Shape;189;p36"/>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90" name="Google Shape;190;p36"/>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191" name="Shape 191"/>
        <p:cNvGrpSpPr/>
        <p:nvPr/>
      </p:nvGrpSpPr>
      <p:grpSpPr>
        <a:xfrm>
          <a:off x="0" y="0"/>
          <a:ext cx="0" cy="0"/>
          <a:chOff x="0" y="0"/>
          <a:chExt cx="0" cy="0"/>
        </a:xfrm>
      </p:grpSpPr>
      <p:sp>
        <p:nvSpPr>
          <p:cNvPr id="192" name="Google Shape;19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37"/>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194" name="Google Shape;194;p37"/>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95" name="Google Shape;195;p37"/>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196" name="Shape 196"/>
        <p:cNvGrpSpPr/>
        <p:nvPr/>
      </p:nvGrpSpPr>
      <p:grpSpPr>
        <a:xfrm>
          <a:off x="0" y="0"/>
          <a:ext cx="0" cy="0"/>
          <a:chOff x="0" y="0"/>
          <a:chExt cx="0" cy="0"/>
        </a:xfrm>
      </p:grpSpPr>
      <p:sp>
        <p:nvSpPr>
          <p:cNvPr id="197" name="Google Shape;19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38"/>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199" name="Google Shape;199;p38"/>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00" name="Google Shape;200;p38"/>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201" name="Shape 201"/>
        <p:cNvGrpSpPr/>
        <p:nvPr/>
      </p:nvGrpSpPr>
      <p:grpSpPr>
        <a:xfrm>
          <a:off x="0" y="0"/>
          <a:ext cx="0" cy="0"/>
          <a:chOff x="0" y="0"/>
          <a:chExt cx="0" cy="0"/>
        </a:xfrm>
      </p:grpSpPr>
      <p:sp>
        <p:nvSpPr>
          <p:cNvPr id="202" name="Google Shape;202;p39"/>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03" name="Google Shape;203;p39"/>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204" name="Google Shape;20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5" name="Google Shape;205;p39"/>
          <p:cNvSpPr/>
          <p:nvPr>
            <p:ph idx="2" type="pic"/>
          </p:nvPr>
        </p:nvSpPr>
        <p:spPr>
          <a:xfrm>
            <a:off x="3726325" y="669925"/>
            <a:ext cx="5220900" cy="4276800"/>
          </a:xfrm>
          <a:prstGeom prst="round2DiagRect">
            <a:avLst>
              <a:gd fmla="val 16667" name="adj1"/>
              <a:gd fmla="val 0" name="adj2"/>
            </a:avLst>
          </a:prstGeom>
          <a:noFill/>
          <a:ln>
            <a:noFill/>
          </a:ln>
        </p:spPr>
      </p:sp>
      <p:sp>
        <p:nvSpPr>
          <p:cNvPr id="206" name="Google Shape;206;p39"/>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07" name="Google Shape;207;p39"/>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208" name="Shape 208"/>
        <p:cNvGrpSpPr/>
        <p:nvPr/>
      </p:nvGrpSpPr>
      <p:grpSpPr>
        <a:xfrm>
          <a:off x="0" y="0"/>
          <a:ext cx="0" cy="0"/>
          <a:chOff x="0" y="0"/>
          <a:chExt cx="0" cy="0"/>
        </a:xfrm>
      </p:grpSpPr>
      <p:sp>
        <p:nvSpPr>
          <p:cNvPr id="209" name="Google Shape;209;p40"/>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210" name="Google Shape;210;p40"/>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211" name="Google Shape;21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40"/>
          <p:cNvSpPr/>
          <p:nvPr>
            <p:ph idx="2" type="pic"/>
          </p:nvPr>
        </p:nvSpPr>
        <p:spPr>
          <a:xfrm>
            <a:off x="3726325" y="669925"/>
            <a:ext cx="5220900" cy="4276800"/>
          </a:xfrm>
          <a:prstGeom prst="round2DiagRect">
            <a:avLst>
              <a:gd fmla="val 16667" name="adj1"/>
              <a:gd fmla="val 0" name="adj2"/>
            </a:avLst>
          </a:prstGeom>
          <a:noFill/>
          <a:ln>
            <a:noFill/>
          </a:ln>
        </p:spPr>
      </p:sp>
      <p:sp>
        <p:nvSpPr>
          <p:cNvPr id="213" name="Google Shape;213;p40"/>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14" name="Google Shape;214;p40"/>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215" name="Google Shape;215;p40"/>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216" name="Shape 216"/>
        <p:cNvGrpSpPr/>
        <p:nvPr/>
      </p:nvGrpSpPr>
      <p:grpSpPr>
        <a:xfrm>
          <a:off x="0" y="0"/>
          <a:ext cx="0" cy="0"/>
          <a:chOff x="0" y="0"/>
          <a:chExt cx="0" cy="0"/>
        </a:xfrm>
      </p:grpSpPr>
      <p:sp>
        <p:nvSpPr>
          <p:cNvPr id="217" name="Google Shape;217;p41"/>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8" name="Google Shape;21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41"/>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220" name="Google Shape;220;p41"/>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221" name="Google Shape;221;p41"/>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22" name="Google Shape;222;p41"/>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223" name="Shape 223"/>
        <p:cNvGrpSpPr/>
        <p:nvPr/>
      </p:nvGrpSpPr>
      <p:grpSpPr>
        <a:xfrm>
          <a:off x="0" y="0"/>
          <a:ext cx="0" cy="0"/>
          <a:chOff x="0" y="0"/>
          <a:chExt cx="0" cy="0"/>
        </a:xfrm>
      </p:grpSpPr>
      <p:sp>
        <p:nvSpPr>
          <p:cNvPr id="224" name="Google Shape;224;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42"/>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6" name="Google Shape;226;p42"/>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7" name="Google Shape;227;p42"/>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28" name="Google Shape;228;p42"/>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9" name="Google Shape;229;p42"/>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0" name="Google Shape;230;p42"/>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1" name="Google Shape;231;p42"/>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2" name="Google Shape;232;p42"/>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3" name="Google Shape;233;p42"/>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4" name="Google Shape;234;p42"/>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5" name="Google Shape;235;p42"/>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6" name="Google Shape;236;p42"/>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7" name="Google Shape;237;p42"/>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8" name="Google Shape;238;p42"/>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9" name="Google Shape;239;p42"/>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0" name="Google Shape;240;p42"/>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1" name="Google Shape;241;p42"/>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2" name="Google Shape;242;p42"/>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3" name="Google Shape;243;p42"/>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4" name="Google Shape;244;p42"/>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5" name="Google Shape;245;p42"/>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6" name="Google Shape;246;p42"/>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7" name="Google Shape;247;p42"/>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8" name="Google Shape;248;p42"/>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9" name="Google Shape;249;p42"/>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0" name="Google Shape;250;p42"/>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1" name="Google Shape;251;p42"/>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52" name="Google Shape;252;p42"/>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53" name="Google Shape;253;p42"/>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254" name="Shape 254"/>
        <p:cNvGrpSpPr/>
        <p:nvPr/>
      </p:nvGrpSpPr>
      <p:grpSpPr>
        <a:xfrm>
          <a:off x="0" y="0"/>
          <a:ext cx="0" cy="0"/>
          <a:chOff x="0" y="0"/>
          <a:chExt cx="0" cy="0"/>
        </a:xfrm>
      </p:grpSpPr>
      <p:sp>
        <p:nvSpPr>
          <p:cNvPr id="255" name="Google Shape;25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6" name="Google Shape;256;p4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57" name="Google Shape;257;p43"/>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theme" Target="../theme/theme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52" name="Google Shape;52;p13"/>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21.png"/><Relationship Id="rId6"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5.xml"/><Relationship Id="rId3"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6.xml"/><Relationship Id="rId3" Type="http://schemas.openxmlformats.org/officeDocument/2006/relationships/hyperlink" Target="https://www.eia.gov/state/print.php?sid=AZ" TargetMode="External"/><Relationship Id="rId4" Type="http://schemas.openxmlformats.org/officeDocument/2006/relationships/hyperlink" Target="https://www.eia.gov/opendata/browser/electricity/facility-fuel?frequency=monthly&amp;data=average-heat-content;consumption-for-eg;consumption-for-eg-btu;generation;gross-generation;total-consumption;total-consumption-btu;&amp;facets=state;&amp;state=AZ;&amp;start=2001-01&amp;end=2024-10&amp;sortColumn=period;&amp;sortDirection=desc"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4"/>
          <p:cNvSpPr txBox="1"/>
          <p:nvPr>
            <p:ph idx="4" type="body"/>
          </p:nvPr>
        </p:nvSpPr>
        <p:spPr>
          <a:xfrm>
            <a:off x="8208751" y="196725"/>
            <a:ext cx="8124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03</a:t>
            </a:r>
            <a:r>
              <a:rPr lang="en"/>
              <a:t>.04.25</a:t>
            </a:r>
            <a:endParaRPr/>
          </a:p>
        </p:txBody>
      </p:sp>
      <p:sp>
        <p:nvSpPr>
          <p:cNvPr id="263" name="Google Shape;263;p44"/>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Predicting Arizona’s Energy Requirements Using US EIA Data for Electric Power Operations by Powerplant for Arizona (2001-2024)?</a:t>
            </a:r>
            <a:endParaRPr sz="3000"/>
          </a:p>
        </p:txBody>
      </p:sp>
      <p:sp>
        <p:nvSpPr>
          <p:cNvPr id="264" name="Google Shape;264;p44"/>
          <p:cNvSpPr txBox="1"/>
          <p:nvPr>
            <p:ph idx="2" type="subTitle"/>
          </p:nvPr>
        </p:nvSpPr>
        <p:spPr>
          <a:xfrm>
            <a:off x="196950" y="2526075"/>
            <a:ext cx="3986700" cy="5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490 Torching Pandas Team:</a:t>
            </a:r>
            <a:endParaRPr/>
          </a:p>
          <a:p>
            <a:pPr indent="0" lvl="0" marL="0" rtl="0" algn="l">
              <a:spcBef>
                <a:spcPts val="0"/>
              </a:spcBef>
              <a:spcAft>
                <a:spcPts val="0"/>
              </a:spcAft>
              <a:buNone/>
            </a:pPr>
            <a:r>
              <a:rPr lang="en"/>
              <a:t>Team Lead: Bryan Katterman</a:t>
            </a:r>
            <a:endParaRPr/>
          </a:p>
          <a:p>
            <a:pPr indent="0" lvl="0" marL="0" rtl="0" algn="l">
              <a:spcBef>
                <a:spcPts val="0"/>
              </a:spcBef>
              <a:spcAft>
                <a:spcPts val="0"/>
              </a:spcAft>
              <a:buNone/>
            </a:pPr>
            <a:r>
              <a:rPr lang="en"/>
              <a:t>Analyst: Amilcar Hernandez</a:t>
            </a:r>
            <a:endParaRPr/>
          </a:p>
          <a:p>
            <a:pPr indent="0" lvl="0" marL="0" rtl="0" algn="l">
              <a:spcBef>
                <a:spcPts val="0"/>
              </a:spcBef>
              <a:spcAft>
                <a:spcPts val="0"/>
              </a:spcAft>
              <a:buNone/>
            </a:pPr>
            <a:r>
              <a:rPr lang="en"/>
              <a:t>Analyst: Zoey Gabbard</a:t>
            </a:r>
            <a:endParaRPr/>
          </a:p>
          <a:p>
            <a:pPr indent="0" lvl="0" marL="0" rtl="0" algn="l">
              <a:spcBef>
                <a:spcPts val="0"/>
              </a:spcBef>
              <a:spcAft>
                <a:spcPts val="0"/>
              </a:spcAft>
              <a:buNone/>
            </a:pPr>
            <a:r>
              <a:rPr lang="en"/>
              <a:t>Analyst: Kiara Zepeda</a:t>
            </a:r>
            <a:endParaRPr/>
          </a:p>
        </p:txBody>
      </p:sp>
      <p:pic>
        <p:nvPicPr>
          <p:cNvPr id="265" name="Google Shape;265;p44"/>
          <p:cNvPicPr preferRelativeResize="0"/>
          <p:nvPr/>
        </p:nvPicPr>
        <p:blipFill rotWithShape="1">
          <a:blip r:embed="rId3">
            <a:alphaModFix/>
          </a:blip>
          <a:srcRect b="31581" l="5605" r="10985" t="0"/>
          <a:stretch/>
        </p:blipFill>
        <p:spPr>
          <a:xfrm>
            <a:off x="4138575" y="2100925"/>
            <a:ext cx="2983580" cy="1325078"/>
          </a:xfrm>
          <a:prstGeom prst="rect">
            <a:avLst/>
          </a:prstGeom>
          <a:noFill/>
          <a:ln>
            <a:noFill/>
          </a:ln>
        </p:spPr>
      </p:pic>
      <p:pic>
        <p:nvPicPr>
          <p:cNvPr id="266" name="Google Shape;266;p44"/>
          <p:cNvPicPr preferRelativeResize="0"/>
          <p:nvPr/>
        </p:nvPicPr>
        <p:blipFill rotWithShape="1">
          <a:blip r:embed="rId4">
            <a:alphaModFix/>
          </a:blip>
          <a:srcRect b="0" l="0" r="0" t="25953"/>
          <a:stretch/>
        </p:blipFill>
        <p:spPr>
          <a:xfrm>
            <a:off x="7194023" y="2100925"/>
            <a:ext cx="1427627" cy="1325078"/>
          </a:xfrm>
          <a:prstGeom prst="rect">
            <a:avLst/>
          </a:prstGeom>
          <a:noFill/>
          <a:ln>
            <a:noFill/>
          </a:ln>
        </p:spPr>
      </p:pic>
      <p:pic>
        <p:nvPicPr>
          <p:cNvPr id="267" name="Google Shape;267;p44"/>
          <p:cNvPicPr preferRelativeResize="0"/>
          <p:nvPr/>
        </p:nvPicPr>
        <p:blipFill>
          <a:blip r:embed="rId5">
            <a:alphaModFix/>
          </a:blip>
          <a:stretch>
            <a:fillRect/>
          </a:stretch>
        </p:blipFill>
        <p:spPr>
          <a:xfrm>
            <a:off x="4138575" y="3506824"/>
            <a:ext cx="1820626" cy="1272376"/>
          </a:xfrm>
          <a:prstGeom prst="rect">
            <a:avLst/>
          </a:prstGeom>
          <a:noFill/>
          <a:ln>
            <a:noFill/>
          </a:ln>
        </p:spPr>
      </p:pic>
      <p:pic>
        <p:nvPicPr>
          <p:cNvPr id="268" name="Google Shape;268;p44"/>
          <p:cNvPicPr preferRelativeResize="0"/>
          <p:nvPr/>
        </p:nvPicPr>
        <p:blipFill>
          <a:blip r:embed="rId6">
            <a:alphaModFix/>
          </a:blip>
          <a:stretch>
            <a:fillRect/>
          </a:stretch>
        </p:blipFill>
        <p:spPr>
          <a:xfrm>
            <a:off x="6031068" y="3506824"/>
            <a:ext cx="2590582" cy="12723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3"/>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Loss and Accuracy of GRU</a:t>
            </a:r>
            <a:endParaRPr/>
          </a:p>
        </p:txBody>
      </p:sp>
      <p:sp>
        <p:nvSpPr>
          <p:cNvPr id="338" name="Google Shape;338;p5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hlink"/>
                </a:solidFill>
                <a:latin typeface="Times New Roman"/>
                <a:ea typeface="Times New Roman"/>
                <a:cs typeface="Times New Roman"/>
                <a:sym typeface="Times New Roman"/>
              </a:rPr>
              <a:t>The model performed exceptionally well, achieving a validation data mean squared error of 0.00903690792620182, which is &lt;0.01. </a:t>
            </a:r>
            <a:endParaRPr>
              <a:solidFill>
                <a:schemeClr val="hlink"/>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hlink"/>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hlink"/>
                </a:solidFill>
                <a:latin typeface="Times New Roman"/>
                <a:ea typeface="Times New Roman"/>
                <a:cs typeface="Times New Roman"/>
                <a:sym typeface="Times New Roman"/>
              </a:rPr>
              <a:t>This means that the GRU net made predictions that were very close to the actual values.</a:t>
            </a:r>
            <a:endParaRPr>
              <a:solidFill>
                <a:schemeClr val="hlink"/>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hlink"/>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hlink"/>
                </a:solidFill>
                <a:latin typeface="Times New Roman"/>
                <a:ea typeface="Times New Roman"/>
                <a:cs typeface="Times New Roman"/>
                <a:sym typeface="Times New Roman"/>
              </a:rPr>
              <a:t>The mean absolute error was acceptable but not ideal, scoring 0.07899285852909088, which is less than the standard pass of  &lt; 0.1.</a:t>
            </a:r>
            <a:endParaRPr sz="1050">
              <a:solidFill>
                <a:srgbClr val="1F1F1F"/>
              </a:solidFill>
              <a:highlight>
                <a:srgbClr val="FFFFFF"/>
              </a:highlight>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339" name="Google Shape;339;p53"/>
          <p:cNvPicPr preferRelativeResize="0"/>
          <p:nvPr/>
        </p:nvPicPr>
        <p:blipFill>
          <a:blip r:embed="rId3">
            <a:alphaModFix/>
          </a:blip>
          <a:stretch>
            <a:fillRect/>
          </a:stretch>
        </p:blipFill>
        <p:spPr>
          <a:xfrm>
            <a:off x="3215800" y="87001"/>
            <a:ext cx="4809550" cy="2602650"/>
          </a:xfrm>
          <a:prstGeom prst="rect">
            <a:avLst/>
          </a:prstGeom>
          <a:noFill/>
          <a:ln>
            <a:noFill/>
          </a:ln>
        </p:spPr>
      </p:pic>
      <p:pic>
        <p:nvPicPr>
          <p:cNvPr id="340" name="Google Shape;340;p53"/>
          <p:cNvPicPr preferRelativeResize="0"/>
          <p:nvPr/>
        </p:nvPicPr>
        <p:blipFill>
          <a:blip r:embed="rId4">
            <a:alphaModFix/>
          </a:blip>
          <a:stretch>
            <a:fillRect/>
          </a:stretch>
        </p:blipFill>
        <p:spPr>
          <a:xfrm>
            <a:off x="4794687" y="2689654"/>
            <a:ext cx="4349325" cy="236259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4"/>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Forecasting Energy Generation</a:t>
            </a:r>
            <a:endParaRPr/>
          </a:p>
        </p:txBody>
      </p:sp>
      <p:sp>
        <p:nvSpPr>
          <p:cNvPr id="346" name="Google Shape;346;p5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hlink"/>
                </a:solidFill>
                <a:latin typeface="Times New Roman"/>
                <a:ea typeface="Times New Roman"/>
                <a:cs typeface="Times New Roman"/>
                <a:sym typeface="Times New Roman"/>
              </a:rPr>
              <a:t>Forecasting forward by 12 months, the model’s results were odd. In a given 12 month span, it should have predicted spikes and ranges, similar to a sine curve. </a:t>
            </a:r>
            <a:endParaRPr>
              <a:solidFill>
                <a:schemeClr val="hlink"/>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hlink"/>
              </a:solidFill>
              <a:latin typeface="Times New Roman"/>
              <a:ea typeface="Times New Roman"/>
              <a:cs typeface="Times New Roman"/>
              <a:sym typeface="Times New Roman"/>
            </a:endParaRPr>
          </a:p>
          <a:p>
            <a:pPr indent="0" lvl="0" marL="0" rtl="0" algn="l">
              <a:spcBef>
                <a:spcPts val="0"/>
              </a:spcBef>
              <a:spcAft>
                <a:spcPts val="0"/>
              </a:spcAft>
              <a:buClr>
                <a:schemeClr val="hlink"/>
              </a:buClr>
              <a:buSzPts val="1100"/>
              <a:buFont typeface="Arial"/>
              <a:buNone/>
            </a:pPr>
            <a:r>
              <a:rPr lang="en">
                <a:solidFill>
                  <a:schemeClr val="hlink"/>
                </a:solidFill>
                <a:latin typeface="Times New Roman"/>
                <a:ea typeface="Times New Roman"/>
                <a:cs typeface="Times New Roman"/>
                <a:sym typeface="Times New Roman"/>
              </a:rPr>
              <a:t>However, it is a consistent downwards trend. This could be in part due to an unusual lack of data in the quoted 2024 year, which reported three times less than any of the previous five years. </a:t>
            </a:r>
            <a:endParaRPr>
              <a:solidFill>
                <a:schemeClr val="hlink"/>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347" name="Google Shape;347;p54"/>
          <p:cNvPicPr preferRelativeResize="0"/>
          <p:nvPr/>
        </p:nvPicPr>
        <p:blipFill rotWithShape="1">
          <a:blip r:embed="rId3">
            <a:alphaModFix/>
          </a:blip>
          <a:srcRect b="0" l="0" r="0" t="0"/>
          <a:stretch/>
        </p:blipFill>
        <p:spPr>
          <a:xfrm>
            <a:off x="3231895" y="982050"/>
            <a:ext cx="5912105" cy="3179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Random Forest</a:t>
            </a:r>
            <a:endParaRPr/>
          </a:p>
        </p:txBody>
      </p:sp>
      <p:sp>
        <p:nvSpPr>
          <p:cNvPr id="353" name="Google Shape;353;p5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hlink"/>
                </a:solidFill>
                <a:latin typeface="Times New Roman"/>
                <a:ea typeface="Times New Roman"/>
                <a:cs typeface="Times New Roman"/>
                <a:sym typeface="Times New Roman"/>
              </a:rPr>
              <a:t>Using the same data pipeline, we used a vanilla Random Forest skeleton from sklearn. We reshaped the data from time series dimension into two dimensional data input, and predicted values from 2020 to 2024.</a:t>
            </a:r>
            <a:endParaRPr>
              <a:solidFill>
                <a:schemeClr val="hlink"/>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hlink"/>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hlink"/>
              </a:solidFill>
              <a:latin typeface="Times New Roman"/>
              <a:ea typeface="Times New Roman"/>
              <a:cs typeface="Times New Roman"/>
              <a:sym typeface="Times New Roman"/>
            </a:endParaRPr>
          </a:p>
          <a:p>
            <a:pPr indent="0" lvl="0" marL="0" rtl="0" algn="l">
              <a:spcBef>
                <a:spcPts val="0"/>
              </a:spcBef>
              <a:spcAft>
                <a:spcPts val="0"/>
              </a:spcAft>
              <a:buClr>
                <a:schemeClr val="hlink"/>
              </a:buClr>
              <a:buSzPts val="1100"/>
              <a:buFont typeface="Arial"/>
              <a:buNone/>
            </a:pPr>
            <a:r>
              <a:rPr lang="en">
                <a:solidFill>
                  <a:schemeClr val="hlink"/>
                </a:solidFill>
                <a:latin typeface="Times New Roman"/>
                <a:ea typeface="Times New Roman"/>
                <a:cs typeface="Times New Roman"/>
                <a:sym typeface="Times New Roman"/>
              </a:rPr>
              <a:t>This model also performed exceptionally well. However, the Random Forest model is not built to make forecasting predictions. It is a classifying predictor, and can be set against our GRU model to assess if the RF predicted values were consistent with the values predicted by the GRU.</a:t>
            </a:r>
            <a:endParaRPr/>
          </a:p>
        </p:txBody>
      </p:sp>
      <p:pic>
        <p:nvPicPr>
          <p:cNvPr id="354" name="Google Shape;354;p55"/>
          <p:cNvPicPr preferRelativeResize="0"/>
          <p:nvPr/>
        </p:nvPicPr>
        <p:blipFill>
          <a:blip r:embed="rId3">
            <a:alphaModFix/>
          </a:blip>
          <a:stretch>
            <a:fillRect/>
          </a:stretch>
        </p:blipFill>
        <p:spPr>
          <a:xfrm>
            <a:off x="3119700" y="1168600"/>
            <a:ext cx="5943600" cy="3248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6"/>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GRU vs Random Forest</a:t>
            </a:r>
            <a:endParaRPr/>
          </a:p>
        </p:txBody>
      </p:sp>
      <p:sp>
        <p:nvSpPr>
          <p:cNvPr id="360" name="Google Shape;360;p56"/>
          <p:cNvSpPr txBox="1"/>
          <p:nvPr>
            <p:ph idx="1" type="body"/>
          </p:nvPr>
        </p:nvSpPr>
        <p:spPr>
          <a:xfrm>
            <a:off x="92825"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hlink"/>
              </a:buClr>
              <a:buSzPts val="1100"/>
              <a:buFont typeface="Arial"/>
              <a:buNone/>
            </a:pPr>
            <a:r>
              <a:rPr lang="en">
                <a:solidFill>
                  <a:schemeClr val="hlink"/>
                </a:solidFill>
                <a:latin typeface="Times New Roman"/>
                <a:ea typeface="Times New Roman"/>
                <a:cs typeface="Times New Roman"/>
                <a:sym typeface="Times New Roman"/>
              </a:rPr>
              <a:t>We layered the two predictions against each other and saw that they were highly compatible, giving us confidence in the GRU’s capabilities. The odds of GRU’s stellar predictive skills spelling out an energy crisis could indeed be possible (but highly improbable when in comparison to non-2024 energy output years).</a:t>
            </a:r>
            <a:endParaRPr/>
          </a:p>
        </p:txBody>
      </p:sp>
      <p:pic>
        <p:nvPicPr>
          <p:cNvPr id="361" name="Google Shape;361;p56"/>
          <p:cNvPicPr preferRelativeResize="0"/>
          <p:nvPr/>
        </p:nvPicPr>
        <p:blipFill>
          <a:blip r:embed="rId3">
            <a:alphaModFix/>
          </a:blip>
          <a:stretch>
            <a:fillRect/>
          </a:stretch>
        </p:blipFill>
        <p:spPr>
          <a:xfrm>
            <a:off x="3119700" y="1168600"/>
            <a:ext cx="5943600" cy="3248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7"/>
          <p:cNvSpPr txBox="1"/>
          <p:nvPr/>
        </p:nvSpPr>
        <p:spPr>
          <a:xfrm>
            <a:off x="311700" y="2110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Clr>
                <a:srgbClr val="000000"/>
              </a:buClr>
              <a:buSzPts val="1100"/>
              <a:buFont typeface="Arial"/>
              <a:buNone/>
            </a:pPr>
            <a:r>
              <a:rPr b="1" lang="en" sz="1500"/>
              <a:t>ARIMA Time Series Analysis</a:t>
            </a:r>
            <a:endParaRPr sz="2200">
              <a:solidFill>
                <a:srgbClr val="595959"/>
              </a:solidFill>
            </a:endParaRPr>
          </a:p>
        </p:txBody>
      </p:sp>
      <p:pic>
        <p:nvPicPr>
          <p:cNvPr id="367" name="Google Shape;367;p57"/>
          <p:cNvPicPr preferRelativeResize="0"/>
          <p:nvPr/>
        </p:nvPicPr>
        <p:blipFill>
          <a:blip r:embed="rId3">
            <a:alphaModFix/>
          </a:blip>
          <a:stretch>
            <a:fillRect/>
          </a:stretch>
        </p:blipFill>
        <p:spPr>
          <a:xfrm>
            <a:off x="3721025" y="1040850"/>
            <a:ext cx="2571246" cy="1717369"/>
          </a:xfrm>
          <a:prstGeom prst="rect">
            <a:avLst/>
          </a:prstGeom>
          <a:noFill/>
          <a:ln>
            <a:noFill/>
          </a:ln>
        </p:spPr>
      </p:pic>
      <p:pic>
        <p:nvPicPr>
          <p:cNvPr id="368" name="Google Shape;368;p57"/>
          <p:cNvPicPr preferRelativeResize="0"/>
          <p:nvPr/>
        </p:nvPicPr>
        <p:blipFill>
          <a:blip r:embed="rId4">
            <a:alphaModFix/>
          </a:blip>
          <a:stretch>
            <a:fillRect/>
          </a:stretch>
        </p:blipFill>
        <p:spPr>
          <a:xfrm>
            <a:off x="6375379" y="1040852"/>
            <a:ext cx="2571246" cy="1717373"/>
          </a:xfrm>
          <a:prstGeom prst="rect">
            <a:avLst/>
          </a:prstGeom>
          <a:noFill/>
          <a:ln>
            <a:noFill/>
          </a:ln>
        </p:spPr>
      </p:pic>
      <p:pic>
        <p:nvPicPr>
          <p:cNvPr id="369" name="Google Shape;369;p57"/>
          <p:cNvPicPr preferRelativeResize="0"/>
          <p:nvPr/>
        </p:nvPicPr>
        <p:blipFill>
          <a:blip r:embed="rId5">
            <a:alphaModFix/>
          </a:blip>
          <a:stretch>
            <a:fillRect/>
          </a:stretch>
        </p:blipFill>
        <p:spPr>
          <a:xfrm>
            <a:off x="4923250" y="2867647"/>
            <a:ext cx="3046361" cy="2016825"/>
          </a:xfrm>
          <a:prstGeom prst="rect">
            <a:avLst/>
          </a:prstGeom>
          <a:noFill/>
          <a:ln>
            <a:noFill/>
          </a:ln>
        </p:spPr>
      </p:pic>
      <p:sp>
        <p:nvSpPr>
          <p:cNvPr id="370" name="Google Shape;370;p57"/>
          <p:cNvSpPr txBox="1"/>
          <p:nvPr/>
        </p:nvSpPr>
        <p:spPr>
          <a:xfrm>
            <a:off x="311700" y="607075"/>
            <a:ext cx="8520600" cy="396000"/>
          </a:xfrm>
          <a:prstGeom prst="rect">
            <a:avLst/>
          </a:prstGeom>
          <a:noFill/>
          <a:ln>
            <a:noFill/>
          </a:ln>
        </p:spPr>
        <p:txBody>
          <a:bodyPr anchorCtr="0" anchor="t" bIns="91425" lIns="91425" spcFirstLastPara="1" rIns="91425" wrap="square" tIns="91425">
            <a:normAutofit fontScale="85000"/>
          </a:bodyPr>
          <a:lstStyle/>
          <a:p>
            <a:pPr indent="0" lvl="0" marL="0" rtl="0" algn="l">
              <a:lnSpc>
                <a:spcPct val="200000"/>
              </a:lnSpc>
              <a:spcBef>
                <a:spcPts val="0"/>
              </a:spcBef>
              <a:spcAft>
                <a:spcPts val="0"/>
              </a:spcAft>
              <a:buNone/>
            </a:pPr>
            <a:r>
              <a:rPr b="1" lang="en" sz="1000">
                <a:solidFill>
                  <a:schemeClr val="hlink"/>
                </a:solidFill>
              </a:rPr>
              <a:t>Research Question 1: Forecasting Energy Patterns</a:t>
            </a:r>
            <a:r>
              <a:rPr lang="en" sz="1000">
                <a:solidFill>
                  <a:schemeClr val="hlink"/>
                </a:solidFill>
              </a:rPr>
              <a:t>: </a:t>
            </a:r>
            <a:r>
              <a:rPr i="1" lang="en" sz="1000">
                <a:solidFill>
                  <a:schemeClr val="hlink"/>
                </a:solidFill>
              </a:rPr>
              <a:t>How accurately can we forecast future energy consumption and production patterns using machine learning models?</a:t>
            </a:r>
            <a:endParaRPr sz="2800">
              <a:solidFill>
                <a:srgbClr val="000000"/>
              </a:solidFill>
            </a:endParaRPr>
          </a:p>
        </p:txBody>
      </p:sp>
      <p:sp>
        <p:nvSpPr>
          <p:cNvPr id="371" name="Google Shape;371;p57"/>
          <p:cNvSpPr txBox="1"/>
          <p:nvPr/>
        </p:nvSpPr>
        <p:spPr>
          <a:xfrm>
            <a:off x="311700" y="1257700"/>
            <a:ext cx="3288000" cy="291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hlink"/>
                </a:solidFill>
              </a:rPr>
              <a:t>First step - stationarity testing</a:t>
            </a:r>
            <a:endParaRPr sz="1300">
              <a:solidFill>
                <a:schemeClr val="hlink"/>
              </a:solidFill>
            </a:endParaRPr>
          </a:p>
          <a:p>
            <a:pPr indent="-311150" lvl="0" marL="457200" rtl="0" algn="l">
              <a:lnSpc>
                <a:spcPct val="115000"/>
              </a:lnSpc>
              <a:spcBef>
                <a:spcPts val="0"/>
              </a:spcBef>
              <a:spcAft>
                <a:spcPts val="0"/>
              </a:spcAft>
              <a:buClr>
                <a:schemeClr val="hlink"/>
              </a:buClr>
              <a:buSzPts val="1300"/>
              <a:buChar char="●"/>
            </a:pPr>
            <a:r>
              <a:rPr lang="en" sz="1300">
                <a:solidFill>
                  <a:schemeClr val="hlink"/>
                </a:solidFill>
              </a:rPr>
              <a:t>Determined by Augmented Dickey-Fuller unit root tests</a:t>
            </a:r>
            <a:endParaRPr sz="1300">
              <a:solidFill>
                <a:schemeClr val="hlink"/>
              </a:solidFill>
            </a:endParaRPr>
          </a:p>
          <a:p>
            <a:pPr indent="0" lvl="0" marL="914400" rtl="0" algn="l">
              <a:lnSpc>
                <a:spcPct val="115000"/>
              </a:lnSpc>
              <a:spcBef>
                <a:spcPts val="0"/>
              </a:spcBef>
              <a:spcAft>
                <a:spcPts val="0"/>
              </a:spcAft>
              <a:buNone/>
            </a:pPr>
            <a:r>
              <a:t/>
            </a:r>
            <a:endParaRPr sz="1300">
              <a:solidFill>
                <a:schemeClr val="hlink"/>
              </a:solidFill>
            </a:endParaRPr>
          </a:p>
          <a:p>
            <a:pPr indent="0" lvl="0" marL="0" rtl="0" algn="l">
              <a:lnSpc>
                <a:spcPct val="115000"/>
              </a:lnSpc>
              <a:spcBef>
                <a:spcPts val="0"/>
              </a:spcBef>
              <a:spcAft>
                <a:spcPts val="0"/>
              </a:spcAft>
              <a:buNone/>
            </a:pPr>
            <a:r>
              <a:rPr lang="en" sz="1300">
                <a:solidFill>
                  <a:schemeClr val="hlink"/>
                </a:solidFill>
              </a:rPr>
              <a:t>Original data fails test</a:t>
            </a:r>
            <a:endParaRPr sz="1300">
              <a:solidFill>
                <a:schemeClr val="hlink"/>
              </a:solidFill>
            </a:endParaRPr>
          </a:p>
          <a:p>
            <a:pPr indent="-311150" lvl="0" marL="457200" rtl="0" algn="l">
              <a:lnSpc>
                <a:spcPct val="115000"/>
              </a:lnSpc>
              <a:spcBef>
                <a:spcPts val="0"/>
              </a:spcBef>
              <a:spcAft>
                <a:spcPts val="0"/>
              </a:spcAft>
              <a:buClr>
                <a:schemeClr val="hlink"/>
              </a:buClr>
              <a:buSzPts val="1300"/>
              <a:buChar char="●"/>
            </a:pPr>
            <a:r>
              <a:rPr lang="en" sz="1300">
                <a:solidFill>
                  <a:schemeClr val="hlink"/>
                </a:solidFill>
              </a:rPr>
              <a:t>P</a:t>
            </a:r>
            <a:r>
              <a:rPr lang="en" sz="1300">
                <a:solidFill>
                  <a:schemeClr val="hlink"/>
                </a:solidFill>
              </a:rPr>
              <a:t>-values: 0.237 (Generation) &amp; 0.061 (Consumption)</a:t>
            </a:r>
            <a:endParaRPr sz="1300">
              <a:solidFill>
                <a:schemeClr val="hlink"/>
              </a:solidFill>
            </a:endParaRPr>
          </a:p>
          <a:p>
            <a:pPr indent="0" lvl="0" marL="0" rtl="0" algn="l">
              <a:lnSpc>
                <a:spcPct val="115000"/>
              </a:lnSpc>
              <a:spcBef>
                <a:spcPts val="0"/>
              </a:spcBef>
              <a:spcAft>
                <a:spcPts val="0"/>
              </a:spcAft>
              <a:buNone/>
            </a:pPr>
            <a:r>
              <a:rPr lang="en" sz="1300">
                <a:solidFill>
                  <a:schemeClr val="hlink"/>
                </a:solidFill>
              </a:rPr>
              <a:t>Log transformation performs slightly worse than original</a:t>
            </a:r>
            <a:endParaRPr sz="1300">
              <a:solidFill>
                <a:schemeClr val="hlink"/>
              </a:solidFill>
            </a:endParaRPr>
          </a:p>
          <a:p>
            <a:pPr indent="-311150" lvl="0" marL="457200" rtl="0" algn="l">
              <a:lnSpc>
                <a:spcPct val="115000"/>
              </a:lnSpc>
              <a:spcBef>
                <a:spcPts val="0"/>
              </a:spcBef>
              <a:spcAft>
                <a:spcPts val="0"/>
              </a:spcAft>
              <a:buClr>
                <a:schemeClr val="hlink"/>
              </a:buClr>
              <a:buSzPts val="1300"/>
              <a:buChar char="●"/>
            </a:pPr>
            <a:r>
              <a:rPr lang="en" sz="1300">
                <a:solidFill>
                  <a:schemeClr val="hlink"/>
                </a:solidFill>
              </a:rPr>
              <a:t>P-values: 0.248 (Generation) &amp; 0.076 (Consumption)</a:t>
            </a:r>
            <a:endParaRPr sz="1300">
              <a:solidFill>
                <a:schemeClr val="hlink"/>
              </a:solidFill>
            </a:endParaRPr>
          </a:p>
          <a:p>
            <a:pPr indent="0" lvl="0" marL="0" rtl="0" algn="l">
              <a:lnSpc>
                <a:spcPct val="115000"/>
              </a:lnSpc>
              <a:spcBef>
                <a:spcPts val="0"/>
              </a:spcBef>
              <a:spcAft>
                <a:spcPts val="0"/>
              </a:spcAft>
              <a:buNone/>
            </a:pPr>
            <a:r>
              <a:rPr lang="en" sz="1300">
                <a:solidFill>
                  <a:schemeClr val="hlink"/>
                </a:solidFill>
              </a:rPr>
              <a:t>Difference method proves successful</a:t>
            </a:r>
            <a:endParaRPr sz="1300">
              <a:solidFill>
                <a:schemeClr val="hlink"/>
              </a:solidFill>
            </a:endParaRPr>
          </a:p>
          <a:p>
            <a:pPr indent="-311150" lvl="0" marL="457200" rtl="0" algn="l">
              <a:lnSpc>
                <a:spcPct val="115000"/>
              </a:lnSpc>
              <a:spcBef>
                <a:spcPts val="0"/>
              </a:spcBef>
              <a:spcAft>
                <a:spcPts val="0"/>
              </a:spcAft>
              <a:buClr>
                <a:schemeClr val="hlink"/>
              </a:buClr>
              <a:buSzPts val="1300"/>
              <a:buChar char="●"/>
            </a:pPr>
            <a:r>
              <a:rPr lang="en" sz="1300">
                <a:solidFill>
                  <a:schemeClr val="hlink"/>
                </a:solidFill>
              </a:rPr>
              <a:t>P-values: 9.340e-05 (Generation) &amp; 7.301e-07 (Consumption)</a:t>
            </a:r>
            <a:endParaRPr sz="1300">
              <a:solidFill>
                <a:schemeClr val="hlink"/>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58"/>
          <p:cNvPicPr preferRelativeResize="0"/>
          <p:nvPr/>
        </p:nvPicPr>
        <p:blipFill>
          <a:blip r:embed="rId3">
            <a:alphaModFix/>
          </a:blip>
          <a:stretch>
            <a:fillRect/>
          </a:stretch>
        </p:blipFill>
        <p:spPr>
          <a:xfrm>
            <a:off x="3655700" y="2512650"/>
            <a:ext cx="2613075" cy="1852025"/>
          </a:xfrm>
          <a:prstGeom prst="rect">
            <a:avLst/>
          </a:prstGeom>
          <a:noFill/>
          <a:ln>
            <a:noFill/>
          </a:ln>
        </p:spPr>
      </p:pic>
      <p:pic>
        <p:nvPicPr>
          <p:cNvPr id="377" name="Google Shape;377;p58"/>
          <p:cNvPicPr preferRelativeResize="0"/>
          <p:nvPr/>
        </p:nvPicPr>
        <p:blipFill>
          <a:blip r:embed="rId4">
            <a:alphaModFix/>
          </a:blip>
          <a:stretch>
            <a:fillRect/>
          </a:stretch>
        </p:blipFill>
        <p:spPr>
          <a:xfrm>
            <a:off x="3655700" y="1462425"/>
            <a:ext cx="5290926" cy="979050"/>
          </a:xfrm>
          <a:prstGeom prst="rect">
            <a:avLst/>
          </a:prstGeom>
          <a:noFill/>
          <a:ln>
            <a:noFill/>
          </a:ln>
        </p:spPr>
      </p:pic>
      <p:pic>
        <p:nvPicPr>
          <p:cNvPr id="378" name="Google Shape;378;p58"/>
          <p:cNvPicPr preferRelativeResize="0"/>
          <p:nvPr/>
        </p:nvPicPr>
        <p:blipFill>
          <a:blip r:embed="rId5">
            <a:alphaModFix/>
          </a:blip>
          <a:stretch>
            <a:fillRect/>
          </a:stretch>
        </p:blipFill>
        <p:spPr>
          <a:xfrm>
            <a:off x="6333549" y="2516098"/>
            <a:ext cx="2613077" cy="1852022"/>
          </a:xfrm>
          <a:prstGeom prst="rect">
            <a:avLst/>
          </a:prstGeom>
          <a:noFill/>
          <a:ln>
            <a:noFill/>
          </a:ln>
        </p:spPr>
      </p:pic>
      <p:sp>
        <p:nvSpPr>
          <p:cNvPr id="379" name="Google Shape;379;p58"/>
          <p:cNvSpPr txBox="1"/>
          <p:nvPr/>
        </p:nvSpPr>
        <p:spPr>
          <a:xfrm>
            <a:off x="311700" y="2110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Clr>
                <a:srgbClr val="000000"/>
              </a:buClr>
              <a:buSzPts val="1100"/>
              <a:buFont typeface="Arial"/>
              <a:buNone/>
            </a:pPr>
            <a:r>
              <a:rPr b="1" lang="en" sz="1500"/>
              <a:t>ARIMA Time Series Analysis</a:t>
            </a:r>
            <a:endParaRPr sz="2200">
              <a:solidFill>
                <a:srgbClr val="595959"/>
              </a:solidFill>
            </a:endParaRPr>
          </a:p>
        </p:txBody>
      </p:sp>
      <p:sp>
        <p:nvSpPr>
          <p:cNvPr id="380" name="Google Shape;380;p58"/>
          <p:cNvSpPr txBox="1"/>
          <p:nvPr/>
        </p:nvSpPr>
        <p:spPr>
          <a:xfrm>
            <a:off x="311700" y="607075"/>
            <a:ext cx="8520600" cy="396000"/>
          </a:xfrm>
          <a:prstGeom prst="rect">
            <a:avLst/>
          </a:prstGeom>
          <a:noFill/>
          <a:ln>
            <a:noFill/>
          </a:ln>
        </p:spPr>
        <p:txBody>
          <a:bodyPr anchorCtr="0" anchor="t" bIns="91425" lIns="91425" spcFirstLastPara="1" rIns="91425" wrap="square" tIns="91425">
            <a:normAutofit fontScale="85000"/>
          </a:bodyPr>
          <a:lstStyle/>
          <a:p>
            <a:pPr indent="0" lvl="0" marL="0" rtl="0" algn="l">
              <a:lnSpc>
                <a:spcPct val="200000"/>
              </a:lnSpc>
              <a:spcBef>
                <a:spcPts val="0"/>
              </a:spcBef>
              <a:spcAft>
                <a:spcPts val="0"/>
              </a:spcAft>
              <a:buNone/>
            </a:pPr>
            <a:r>
              <a:rPr b="1" lang="en" sz="1000">
                <a:solidFill>
                  <a:schemeClr val="hlink"/>
                </a:solidFill>
              </a:rPr>
              <a:t>Research Question 1: Forecasting Energy Patterns</a:t>
            </a:r>
            <a:r>
              <a:rPr lang="en" sz="1000">
                <a:solidFill>
                  <a:schemeClr val="hlink"/>
                </a:solidFill>
              </a:rPr>
              <a:t>: </a:t>
            </a:r>
            <a:r>
              <a:rPr i="1" lang="en" sz="1000">
                <a:solidFill>
                  <a:schemeClr val="hlink"/>
                </a:solidFill>
              </a:rPr>
              <a:t>How accurately can we forecast future energy consumption and production patterns using machine learning models?</a:t>
            </a:r>
            <a:endParaRPr sz="2800">
              <a:solidFill>
                <a:srgbClr val="000000"/>
              </a:solidFill>
            </a:endParaRPr>
          </a:p>
        </p:txBody>
      </p:sp>
      <p:sp>
        <p:nvSpPr>
          <p:cNvPr id="381" name="Google Shape;381;p58"/>
          <p:cNvSpPr txBox="1"/>
          <p:nvPr/>
        </p:nvSpPr>
        <p:spPr>
          <a:xfrm>
            <a:off x="311700" y="1379125"/>
            <a:ext cx="3192600" cy="2914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200">
                <a:solidFill>
                  <a:schemeClr val="hlink"/>
                </a:solidFill>
              </a:rPr>
              <a:t>Fitting ARIMA model</a:t>
            </a:r>
            <a:endParaRPr sz="1200">
              <a:solidFill>
                <a:schemeClr val="hlink"/>
              </a:solidFill>
            </a:endParaRPr>
          </a:p>
          <a:p>
            <a:pPr indent="0" lvl="0" marL="0" rtl="0" algn="l">
              <a:lnSpc>
                <a:spcPct val="115000"/>
              </a:lnSpc>
              <a:spcBef>
                <a:spcPts val="0"/>
              </a:spcBef>
              <a:spcAft>
                <a:spcPts val="0"/>
              </a:spcAft>
              <a:buNone/>
            </a:pPr>
            <a:r>
              <a:t/>
            </a:r>
            <a:endParaRPr sz="1200">
              <a:solidFill>
                <a:schemeClr val="hlink"/>
              </a:solidFill>
            </a:endParaRPr>
          </a:p>
          <a:p>
            <a:pPr indent="0" lvl="0" marL="0" rtl="0" algn="l">
              <a:lnSpc>
                <a:spcPct val="115000"/>
              </a:lnSpc>
              <a:spcBef>
                <a:spcPts val="0"/>
              </a:spcBef>
              <a:spcAft>
                <a:spcPts val="0"/>
              </a:spcAft>
              <a:buNone/>
            </a:pPr>
            <a:r>
              <a:rPr lang="en" sz="1200">
                <a:solidFill>
                  <a:schemeClr val="hlink"/>
                </a:solidFill>
              </a:rPr>
              <a:t>P &amp; Q initially set to 1</a:t>
            </a:r>
            <a:endParaRPr sz="1200">
              <a:solidFill>
                <a:schemeClr val="hlink"/>
              </a:solidFill>
            </a:endParaRPr>
          </a:p>
          <a:p>
            <a:pPr indent="-304800" lvl="0" marL="457200" rtl="0" algn="l">
              <a:lnSpc>
                <a:spcPct val="115000"/>
              </a:lnSpc>
              <a:spcBef>
                <a:spcPts val="0"/>
              </a:spcBef>
              <a:spcAft>
                <a:spcPts val="0"/>
              </a:spcAft>
              <a:buClr>
                <a:schemeClr val="hlink"/>
              </a:buClr>
              <a:buSzPts val="1200"/>
              <a:buChar char="●"/>
            </a:pPr>
            <a:r>
              <a:rPr lang="en" sz="1200">
                <a:solidFill>
                  <a:schemeClr val="hlink"/>
                </a:solidFill>
              </a:rPr>
              <a:t>Flat, non-useful forecast data</a:t>
            </a:r>
            <a:endParaRPr sz="1200">
              <a:solidFill>
                <a:schemeClr val="hlink"/>
              </a:solidFill>
            </a:endParaRPr>
          </a:p>
          <a:p>
            <a:pPr indent="0" lvl="0" marL="914400" rtl="0" algn="l">
              <a:lnSpc>
                <a:spcPct val="115000"/>
              </a:lnSpc>
              <a:spcBef>
                <a:spcPts val="0"/>
              </a:spcBef>
              <a:spcAft>
                <a:spcPts val="0"/>
              </a:spcAft>
              <a:buNone/>
            </a:pPr>
            <a:r>
              <a:t/>
            </a:r>
            <a:endParaRPr sz="1200">
              <a:solidFill>
                <a:schemeClr val="hlink"/>
              </a:solidFill>
            </a:endParaRPr>
          </a:p>
          <a:p>
            <a:pPr indent="0" lvl="0" marL="0" rtl="0" algn="l">
              <a:lnSpc>
                <a:spcPct val="115000"/>
              </a:lnSpc>
              <a:spcBef>
                <a:spcPts val="0"/>
              </a:spcBef>
              <a:spcAft>
                <a:spcPts val="0"/>
              </a:spcAft>
              <a:buNone/>
            </a:pPr>
            <a:r>
              <a:rPr lang="en" sz="1200">
                <a:solidFill>
                  <a:schemeClr val="hlink"/>
                </a:solidFill>
              </a:rPr>
              <a:t>P &amp; Q values increased accounting for all points on ACF and PACF outside of significance area</a:t>
            </a:r>
            <a:endParaRPr sz="1200">
              <a:solidFill>
                <a:schemeClr val="hlink"/>
              </a:solidFill>
            </a:endParaRPr>
          </a:p>
          <a:p>
            <a:pPr indent="-304800" lvl="0" marL="457200" rtl="0" algn="l">
              <a:lnSpc>
                <a:spcPct val="115000"/>
              </a:lnSpc>
              <a:spcBef>
                <a:spcPts val="0"/>
              </a:spcBef>
              <a:spcAft>
                <a:spcPts val="0"/>
              </a:spcAft>
              <a:buClr>
                <a:schemeClr val="hlink"/>
              </a:buClr>
              <a:buSzPts val="1200"/>
              <a:buChar char="●"/>
            </a:pPr>
            <a:r>
              <a:rPr lang="en" sz="1200">
                <a:solidFill>
                  <a:schemeClr val="hlink"/>
                </a:solidFill>
              </a:rPr>
              <a:t>More useful forecast curves</a:t>
            </a:r>
            <a:endParaRPr sz="1200">
              <a:solidFill>
                <a:schemeClr val="hlink"/>
              </a:solidFill>
            </a:endParaRPr>
          </a:p>
          <a:p>
            <a:pPr indent="-304800" lvl="0" marL="457200" rtl="0" algn="l">
              <a:lnSpc>
                <a:spcPct val="115000"/>
              </a:lnSpc>
              <a:spcBef>
                <a:spcPts val="0"/>
              </a:spcBef>
              <a:spcAft>
                <a:spcPts val="0"/>
              </a:spcAft>
              <a:buClr>
                <a:schemeClr val="hlink"/>
              </a:buClr>
              <a:buSzPts val="1200"/>
              <a:buChar char="●"/>
            </a:pPr>
            <a:r>
              <a:rPr lang="en" sz="1200">
                <a:solidFill>
                  <a:schemeClr val="hlink"/>
                </a:solidFill>
              </a:rPr>
              <a:t>Not aligned with Test curve</a:t>
            </a:r>
            <a:endParaRPr sz="1200">
              <a:solidFill>
                <a:schemeClr val="hlink"/>
              </a:solidFill>
            </a:endParaRPr>
          </a:p>
          <a:p>
            <a:pPr indent="-304800" lvl="0" marL="457200" rtl="0" algn="l">
              <a:lnSpc>
                <a:spcPct val="115000"/>
              </a:lnSpc>
              <a:spcBef>
                <a:spcPts val="0"/>
              </a:spcBef>
              <a:spcAft>
                <a:spcPts val="0"/>
              </a:spcAft>
              <a:buClr>
                <a:schemeClr val="hlink"/>
              </a:buClr>
              <a:buSzPts val="1200"/>
              <a:buChar char="●"/>
            </a:pPr>
            <a:r>
              <a:rPr lang="en" sz="1200">
                <a:solidFill>
                  <a:schemeClr val="hlink"/>
                </a:solidFill>
              </a:rPr>
              <a:t>Performance values slightly worse for Generation data</a:t>
            </a:r>
            <a:endParaRPr sz="1200">
              <a:solidFill>
                <a:schemeClr val="hlink"/>
              </a:solidFill>
            </a:endParaRPr>
          </a:p>
          <a:p>
            <a:pPr indent="457200" lvl="0" marL="0" rtl="0" algn="l">
              <a:lnSpc>
                <a:spcPct val="115000"/>
              </a:lnSpc>
              <a:spcBef>
                <a:spcPts val="0"/>
              </a:spcBef>
              <a:spcAft>
                <a:spcPts val="0"/>
              </a:spcAft>
              <a:buNone/>
            </a:pPr>
            <a:r>
              <a:t/>
            </a:r>
            <a:endParaRPr sz="1200">
              <a:solidFill>
                <a:schemeClr val="hlink"/>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59"/>
          <p:cNvPicPr preferRelativeResize="0"/>
          <p:nvPr/>
        </p:nvPicPr>
        <p:blipFill>
          <a:blip r:embed="rId3">
            <a:alphaModFix/>
          </a:blip>
          <a:stretch>
            <a:fillRect/>
          </a:stretch>
        </p:blipFill>
        <p:spPr>
          <a:xfrm>
            <a:off x="6333550" y="2519525"/>
            <a:ext cx="2613074" cy="1852025"/>
          </a:xfrm>
          <a:prstGeom prst="rect">
            <a:avLst/>
          </a:prstGeom>
          <a:noFill/>
          <a:ln>
            <a:noFill/>
          </a:ln>
        </p:spPr>
      </p:pic>
      <p:sp>
        <p:nvSpPr>
          <p:cNvPr id="387" name="Google Shape;387;p59"/>
          <p:cNvSpPr txBox="1"/>
          <p:nvPr/>
        </p:nvSpPr>
        <p:spPr>
          <a:xfrm>
            <a:off x="311700" y="2110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Clr>
                <a:srgbClr val="000000"/>
              </a:buClr>
              <a:buSzPts val="1100"/>
              <a:buFont typeface="Arial"/>
              <a:buNone/>
            </a:pPr>
            <a:r>
              <a:rPr b="1" lang="en" sz="1500"/>
              <a:t>ARIMA Time Series Analysis</a:t>
            </a:r>
            <a:endParaRPr sz="2200">
              <a:solidFill>
                <a:srgbClr val="595959"/>
              </a:solidFill>
            </a:endParaRPr>
          </a:p>
        </p:txBody>
      </p:sp>
      <p:pic>
        <p:nvPicPr>
          <p:cNvPr id="388" name="Google Shape;388;p59"/>
          <p:cNvPicPr preferRelativeResize="0"/>
          <p:nvPr/>
        </p:nvPicPr>
        <p:blipFill>
          <a:blip r:embed="rId4">
            <a:alphaModFix/>
          </a:blip>
          <a:stretch>
            <a:fillRect/>
          </a:stretch>
        </p:blipFill>
        <p:spPr>
          <a:xfrm>
            <a:off x="3655700" y="1465850"/>
            <a:ext cx="5290926" cy="972175"/>
          </a:xfrm>
          <a:prstGeom prst="rect">
            <a:avLst/>
          </a:prstGeom>
          <a:noFill/>
          <a:ln>
            <a:noFill/>
          </a:ln>
        </p:spPr>
      </p:pic>
      <p:pic>
        <p:nvPicPr>
          <p:cNvPr id="389" name="Google Shape;389;p59"/>
          <p:cNvPicPr preferRelativeResize="0"/>
          <p:nvPr/>
        </p:nvPicPr>
        <p:blipFill>
          <a:blip r:embed="rId5">
            <a:alphaModFix/>
          </a:blip>
          <a:stretch>
            <a:fillRect/>
          </a:stretch>
        </p:blipFill>
        <p:spPr>
          <a:xfrm>
            <a:off x="3655700" y="2512650"/>
            <a:ext cx="2613077" cy="1858900"/>
          </a:xfrm>
          <a:prstGeom prst="rect">
            <a:avLst/>
          </a:prstGeom>
          <a:noFill/>
          <a:ln>
            <a:noFill/>
          </a:ln>
        </p:spPr>
      </p:pic>
      <p:sp>
        <p:nvSpPr>
          <p:cNvPr id="390" name="Google Shape;390;p59"/>
          <p:cNvSpPr txBox="1"/>
          <p:nvPr/>
        </p:nvSpPr>
        <p:spPr>
          <a:xfrm>
            <a:off x="311700" y="607075"/>
            <a:ext cx="8520600" cy="396000"/>
          </a:xfrm>
          <a:prstGeom prst="rect">
            <a:avLst/>
          </a:prstGeom>
          <a:noFill/>
          <a:ln>
            <a:noFill/>
          </a:ln>
        </p:spPr>
        <p:txBody>
          <a:bodyPr anchorCtr="0" anchor="t" bIns="91425" lIns="91425" spcFirstLastPara="1" rIns="91425" wrap="square" tIns="91425">
            <a:normAutofit fontScale="85000"/>
          </a:bodyPr>
          <a:lstStyle/>
          <a:p>
            <a:pPr indent="0" lvl="0" marL="0" rtl="0" algn="l">
              <a:lnSpc>
                <a:spcPct val="200000"/>
              </a:lnSpc>
              <a:spcBef>
                <a:spcPts val="0"/>
              </a:spcBef>
              <a:spcAft>
                <a:spcPts val="0"/>
              </a:spcAft>
              <a:buNone/>
            </a:pPr>
            <a:r>
              <a:rPr b="1" lang="en" sz="1000">
                <a:solidFill>
                  <a:schemeClr val="hlink"/>
                </a:solidFill>
              </a:rPr>
              <a:t>Research Question 1: Forecasting Energy Patterns</a:t>
            </a:r>
            <a:r>
              <a:rPr lang="en" sz="1000">
                <a:solidFill>
                  <a:schemeClr val="hlink"/>
                </a:solidFill>
              </a:rPr>
              <a:t>: </a:t>
            </a:r>
            <a:r>
              <a:rPr i="1" lang="en" sz="1000">
                <a:solidFill>
                  <a:schemeClr val="hlink"/>
                </a:solidFill>
              </a:rPr>
              <a:t>How accurately can we forecast future energy consumption and production patterns using machine learning models?</a:t>
            </a:r>
            <a:endParaRPr sz="2800">
              <a:solidFill>
                <a:srgbClr val="000000"/>
              </a:solidFill>
            </a:endParaRPr>
          </a:p>
        </p:txBody>
      </p:sp>
      <p:sp>
        <p:nvSpPr>
          <p:cNvPr id="391" name="Google Shape;391;p59"/>
          <p:cNvSpPr txBox="1"/>
          <p:nvPr/>
        </p:nvSpPr>
        <p:spPr>
          <a:xfrm>
            <a:off x="311700" y="1379125"/>
            <a:ext cx="3192600" cy="2914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200">
                <a:solidFill>
                  <a:schemeClr val="hlink"/>
                </a:solidFill>
              </a:rPr>
              <a:t>Fitting ARIMA model (cont)</a:t>
            </a:r>
            <a:endParaRPr sz="1200">
              <a:solidFill>
                <a:schemeClr val="hlink"/>
              </a:solidFill>
            </a:endParaRPr>
          </a:p>
          <a:p>
            <a:pPr indent="0" lvl="0" marL="457200" rtl="0" algn="l">
              <a:lnSpc>
                <a:spcPct val="115000"/>
              </a:lnSpc>
              <a:spcBef>
                <a:spcPts val="0"/>
              </a:spcBef>
              <a:spcAft>
                <a:spcPts val="0"/>
              </a:spcAft>
              <a:buNone/>
            </a:pPr>
            <a:r>
              <a:t/>
            </a:r>
            <a:endParaRPr sz="1200">
              <a:solidFill>
                <a:schemeClr val="hlink"/>
              </a:solidFill>
            </a:endParaRPr>
          </a:p>
          <a:p>
            <a:pPr indent="0" lvl="0" marL="0" rtl="0" algn="l">
              <a:lnSpc>
                <a:spcPct val="115000"/>
              </a:lnSpc>
              <a:spcBef>
                <a:spcPts val="0"/>
              </a:spcBef>
              <a:spcAft>
                <a:spcPts val="0"/>
              </a:spcAft>
              <a:buNone/>
            </a:pPr>
            <a:r>
              <a:rPr lang="en" sz="1200">
                <a:solidFill>
                  <a:schemeClr val="hlink"/>
                </a:solidFill>
              </a:rPr>
              <a:t>P &amp; Q initially set to 1</a:t>
            </a:r>
            <a:endParaRPr sz="1200">
              <a:solidFill>
                <a:schemeClr val="hlink"/>
              </a:solidFill>
            </a:endParaRPr>
          </a:p>
          <a:p>
            <a:pPr indent="-304800" lvl="0" marL="457200" rtl="0" algn="l">
              <a:lnSpc>
                <a:spcPct val="115000"/>
              </a:lnSpc>
              <a:spcBef>
                <a:spcPts val="0"/>
              </a:spcBef>
              <a:spcAft>
                <a:spcPts val="0"/>
              </a:spcAft>
              <a:buClr>
                <a:schemeClr val="hlink"/>
              </a:buClr>
              <a:buSzPts val="1200"/>
              <a:buChar char="●"/>
            </a:pPr>
            <a:r>
              <a:rPr lang="en" sz="1200">
                <a:solidFill>
                  <a:schemeClr val="hlink"/>
                </a:solidFill>
              </a:rPr>
              <a:t>Flat, non-useful forecast data</a:t>
            </a:r>
            <a:endParaRPr sz="1200">
              <a:solidFill>
                <a:schemeClr val="hlink"/>
              </a:solidFill>
            </a:endParaRPr>
          </a:p>
          <a:p>
            <a:pPr indent="0" lvl="0" marL="914400" rtl="0" algn="l">
              <a:lnSpc>
                <a:spcPct val="115000"/>
              </a:lnSpc>
              <a:spcBef>
                <a:spcPts val="0"/>
              </a:spcBef>
              <a:spcAft>
                <a:spcPts val="0"/>
              </a:spcAft>
              <a:buNone/>
            </a:pPr>
            <a:r>
              <a:t/>
            </a:r>
            <a:endParaRPr sz="1200">
              <a:solidFill>
                <a:schemeClr val="hlink"/>
              </a:solidFill>
            </a:endParaRPr>
          </a:p>
          <a:p>
            <a:pPr indent="0" lvl="0" marL="0" rtl="0" algn="l">
              <a:lnSpc>
                <a:spcPct val="115000"/>
              </a:lnSpc>
              <a:spcBef>
                <a:spcPts val="0"/>
              </a:spcBef>
              <a:spcAft>
                <a:spcPts val="0"/>
              </a:spcAft>
              <a:buNone/>
            </a:pPr>
            <a:r>
              <a:rPr lang="en" sz="1200">
                <a:solidFill>
                  <a:schemeClr val="hlink"/>
                </a:solidFill>
              </a:rPr>
              <a:t>P &amp; Q values increased accounting for all points on ACF and PACF outside of significance area</a:t>
            </a:r>
            <a:endParaRPr sz="1200">
              <a:solidFill>
                <a:schemeClr val="hlink"/>
              </a:solidFill>
            </a:endParaRPr>
          </a:p>
          <a:p>
            <a:pPr indent="-304800" lvl="0" marL="457200" rtl="0" algn="l">
              <a:lnSpc>
                <a:spcPct val="115000"/>
              </a:lnSpc>
              <a:spcBef>
                <a:spcPts val="0"/>
              </a:spcBef>
              <a:spcAft>
                <a:spcPts val="0"/>
              </a:spcAft>
              <a:buClr>
                <a:schemeClr val="hlink"/>
              </a:buClr>
              <a:buSzPts val="1200"/>
              <a:buChar char="●"/>
            </a:pPr>
            <a:r>
              <a:rPr lang="en" sz="1200">
                <a:solidFill>
                  <a:schemeClr val="hlink"/>
                </a:solidFill>
              </a:rPr>
              <a:t>More useful forecast curves</a:t>
            </a:r>
            <a:endParaRPr sz="1200">
              <a:solidFill>
                <a:schemeClr val="hlink"/>
              </a:solidFill>
            </a:endParaRPr>
          </a:p>
          <a:p>
            <a:pPr indent="-304800" lvl="0" marL="457200" rtl="0" algn="l">
              <a:lnSpc>
                <a:spcPct val="115000"/>
              </a:lnSpc>
              <a:spcBef>
                <a:spcPts val="0"/>
              </a:spcBef>
              <a:spcAft>
                <a:spcPts val="0"/>
              </a:spcAft>
              <a:buClr>
                <a:schemeClr val="hlink"/>
              </a:buClr>
              <a:buSzPts val="1200"/>
              <a:buChar char="●"/>
            </a:pPr>
            <a:r>
              <a:rPr lang="en" sz="1200">
                <a:solidFill>
                  <a:schemeClr val="hlink"/>
                </a:solidFill>
              </a:rPr>
              <a:t>Not aligned with Test curve</a:t>
            </a:r>
            <a:endParaRPr sz="1200">
              <a:solidFill>
                <a:schemeClr val="hlink"/>
              </a:solidFill>
            </a:endParaRPr>
          </a:p>
          <a:p>
            <a:pPr indent="-304800" lvl="0" marL="457200" rtl="0" algn="l">
              <a:lnSpc>
                <a:spcPct val="115000"/>
              </a:lnSpc>
              <a:spcBef>
                <a:spcPts val="0"/>
              </a:spcBef>
              <a:spcAft>
                <a:spcPts val="0"/>
              </a:spcAft>
              <a:buClr>
                <a:schemeClr val="hlink"/>
              </a:buClr>
              <a:buSzPts val="1200"/>
              <a:buChar char="●"/>
            </a:pPr>
            <a:r>
              <a:rPr lang="en" sz="1200">
                <a:solidFill>
                  <a:schemeClr val="hlink"/>
                </a:solidFill>
              </a:rPr>
              <a:t>Performance values slightly improved for Consumption data</a:t>
            </a:r>
            <a:endParaRPr sz="1200">
              <a:solidFill>
                <a:schemeClr val="hlink"/>
              </a:solidFill>
            </a:endParaRPr>
          </a:p>
          <a:p>
            <a:pPr indent="457200" lvl="0" marL="0" rtl="0" algn="l">
              <a:lnSpc>
                <a:spcPct val="115000"/>
              </a:lnSpc>
              <a:spcBef>
                <a:spcPts val="0"/>
              </a:spcBef>
              <a:spcAft>
                <a:spcPts val="0"/>
              </a:spcAft>
              <a:buNone/>
            </a:pPr>
            <a:r>
              <a:t/>
            </a:r>
            <a:endParaRPr sz="1200">
              <a:solidFill>
                <a:schemeClr val="hlink"/>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60"/>
          <p:cNvPicPr preferRelativeResize="0"/>
          <p:nvPr/>
        </p:nvPicPr>
        <p:blipFill>
          <a:blip r:embed="rId3">
            <a:alphaModFix/>
          </a:blip>
          <a:stretch>
            <a:fillRect/>
          </a:stretch>
        </p:blipFill>
        <p:spPr>
          <a:xfrm>
            <a:off x="3655700" y="1275025"/>
            <a:ext cx="2613075" cy="1700075"/>
          </a:xfrm>
          <a:prstGeom prst="rect">
            <a:avLst/>
          </a:prstGeom>
          <a:noFill/>
          <a:ln>
            <a:noFill/>
          </a:ln>
        </p:spPr>
      </p:pic>
      <p:pic>
        <p:nvPicPr>
          <p:cNvPr id="397" name="Google Shape;397;p60"/>
          <p:cNvPicPr preferRelativeResize="0"/>
          <p:nvPr/>
        </p:nvPicPr>
        <p:blipFill>
          <a:blip r:embed="rId4">
            <a:alphaModFix/>
          </a:blip>
          <a:stretch>
            <a:fillRect/>
          </a:stretch>
        </p:blipFill>
        <p:spPr>
          <a:xfrm>
            <a:off x="6333550" y="1275025"/>
            <a:ext cx="2613075" cy="1700075"/>
          </a:xfrm>
          <a:prstGeom prst="rect">
            <a:avLst/>
          </a:prstGeom>
          <a:noFill/>
          <a:ln>
            <a:noFill/>
          </a:ln>
        </p:spPr>
      </p:pic>
      <p:sp>
        <p:nvSpPr>
          <p:cNvPr id="398" name="Google Shape;398;p60"/>
          <p:cNvSpPr txBox="1"/>
          <p:nvPr/>
        </p:nvSpPr>
        <p:spPr>
          <a:xfrm>
            <a:off x="311700" y="2110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Clr>
                <a:srgbClr val="000000"/>
              </a:buClr>
              <a:buSzPts val="1100"/>
              <a:buFont typeface="Arial"/>
              <a:buNone/>
            </a:pPr>
            <a:r>
              <a:rPr b="1" lang="en" sz="1500"/>
              <a:t>ARIMA Time Series Analysis</a:t>
            </a:r>
            <a:endParaRPr sz="2200">
              <a:solidFill>
                <a:srgbClr val="595959"/>
              </a:solidFill>
            </a:endParaRPr>
          </a:p>
        </p:txBody>
      </p:sp>
      <p:pic>
        <p:nvPicPr>
          <p:cNvPr id="399" name="Google Shape;399;p60"/>
          <p:cNvPicPr preferRelativeResize="0"/>
          <p:nvPr/>
        </p:nvPicPr>
        <p:blipFill>
          <a:blip r:embed="rId5">
            <a:alphaModFix/>
          </a:blip>
          <a:stretch>
            <a:fillRect/>
          </a:stretch>
        </p:blipFill>
        <p:spPr>
          <a:xfrm>
            <a:off x="3655700" y="3053125"/>
            <a:ext cx="2613075" cy="1700075"/>
          </a:xfrm>
          <a:prstGeom prst="rect">
            <a:avLst/>
          </a:prstGeom>
          <a:noFill/>
          <a:ln>
            <a:noFill/>
          </a:ln>
        </p:spPr>
      </p:pic>
      <p:pic>
        <p:nvPicPr>
          <p:cNvPr id="400" name="Google Shape;400;p60"/>
          <p:cNvPicPr preferRelativeResize="0"/>
          <p:nvPr/>
        </p:nvPicPr>
        <p:blipFill>
          <a:blip r:embed="rId6">
            <a:alphaModFix/>
          </a:blip>
          <a:stretch>
            <a:fillRect/>
          </a:stretch>
        </p:blipFill>
        <p:spPr>
          <a:xfrm>
            <a:off x="6333550" y="3053125"/>
            <a:ext cx="2613075" cy="1700075"/>
          </a:xfrm>
          <a:prstGeom prst="rect">
            <a:avLst/>
          </a:prstGeom>
          <a:noFill/>
          <a:ln>
            <a:noFill/>
          </a:ln>
        </p:spPr>
      </p:pic>
      <p:sp>
        <p:nvSpPr>
          <p:cNvPr id="401" name="Google Shape;401;p60"/>
          <p:cNvSpPr txBox="1"/>
          <p:nvPr/>
        </p:nvSpPr>
        <p:spPr>
          <a:xfrm>
            <a:off x="311700" y="1379125"/>
            <a:ext cx="3192600" cy="2914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200">
                <a:solidFill>
                  <a:schemeClr val="hlink"/>
                </a:solidFill>
              </a:rPr>
              <a:t>Training increased to 85% to account for </a:t>
            </a:r>
            <a:r>
              <a:rPr lang="en" sz="1200">
                <a:solidFill>
                  <a:schemeClr val="hlink"/>
                </a:solidFill>
              </a:rPr>
              <a:t>behavior</a:t>
            </a:r>
            <a:r>
              <a:rPr lang="en" sz="1200">
                <a:solidFill>
                  <a:schemeClr val="hlink"/>
                </a:solidFill>
              </a:rPr>
              <a:t> </a:t>
            </a:r>
            <a:r>
              <a:rPr lang="en" sz="1200">
                <a:solidFill>
                  <a:schemeClr val="hlink"/>
                </a:solidFill>
              </a:rPr>
              <a:t>shift</a:t>
            </a:r>
            <a:r>
              <a:rPr lang="en" sz="1200">
                <a:solidFill>
                  <a:schemeClr val="hlink"/>
                </a:solidFill>
              </a:rPr>
              <a:t> that </a:t>
            </a:r>
            <a:r>
              <a:rPr lang="en" sz="1200">
                <a:solidFill>
                  <a:schemeClr val="hlink"/>
                </a:solidFill>
              </a:rPr>
              <a:t>occurs</a:t>
            </a:r>
            <a:r>
              <a:rPr lang="en" sz="1200">
                <a:solidFill>
                  <a:schemeClr val="hlink"/>
                </a:solidFill>
              </a:rPr>
              <a:t> at 80% timeframe</a:t>
            </a:r>
            <a:endParaRPr sz="1200">
              <a:solidFill>
                <a:schemeClr val="hlink"/>
              </a:solidFill>
            </a:endParaRPr>
          </a:p>
          <a:p>
            <a:pPr indent="-304800" lvl="0" marL="457200" rtl="0" algn="l">
              <a:lnSpc>
                <a:spcPct val="115000"/>
              </a:lnSpc>
              <a:spcBef>
                <a:spcPts val="0"/>
              </a:spcBef>
              <a:spcAft>
                <a:spcPts val="0"/>
              </a:spcAft>
              <a:buClr>
                <a:schemeClr val="hlink"/>
              </a:buClr>
              <a:buSzPts val="1200"/>
              <a:buChar char="●"/>
            </a:pPr>
            <a:r>
              <a:rPr lang="en" sz="1200">
                <a:solidFill>
                  <a:schemeClr val="hlink"/>
                </a:solidFill>
              </a:rPr>
              <a:t>Better forecast alignment and model performance values</a:t>
            </a:r>
            <a:endParaRPr sz="1200">
              <a:solidFill>
                <a:schemeClr val="hlink"/>
              </a:solidFill>
            </a:endParaRPr>
          </a:p>
          <a:p>
            <a:pPr indent="0" lvl="0" marL="914400" rtl="0" algn="l">
              <a:lnSpc>
                <a:spcPct val="115000"/>
              </a:lnSpc>
              <a:spcBef>
                <a:spcPts val="0"/>
              </a:spcBef>
              <a:spcAft>
                <a:spcPts val="0"/>
              </a:spcAft>
              <a:buNone/>
            </a:pPr>
            <a:r>
              <a:t/>
            </a:r>
            <a:endParaRPr sz="1200">
              <a:solidFill>
                <a:schemeClr val="hlink"/>
              </a:solidFill>
            </a:endParaRPr>
          </a:p>
          <a:p>
            <a:pPr indent="0" lvl="0" marL="0" rtl="0" algn="l">
              <a:lnSpc>
                <a:spcPct val="115000"/>
              </a:lnSpc>
              <a:spcBef>
                <a:spcPts val="0"/>
              </a:spcBef>
              <a:spcAft>
                <a:spcPts val="0"/>
              </a:spcAft>
              <a:buNone/>
            </a:pPr>
            <a:r>
              <a:rPr lang="en" sz="1200">
                <a:solidFill>
                  <a:schemeClr val="hlink"/>
                </a:solidFill>
              </a:rPr>
              <a:t>Forecast</a:t>
            </a:r>
            <a:r>
              <a:rPr lang="en" sz="1200">
                <a:solidFill>
                  <a:schemeClr val="hlink"/>
                </a:solidFill>
              </a:rPr>
              <a:t> produces damped harmonic motion-like cycles</a:t>
            </a:r>
            <a:endParaRPr sz="1200">
              <a:solidFill>
                <a:schemeClr val="hlink"/>
              </a:solidFill>
            </a:endParaRPr>
          </a:p>
          <a:p>
            <a:pPr indent="-304800" lvl="0" marL="457200" rtl="0" algn="l">
              <a:lnSpc>
                <a:spcPct val="115000"/>
              </a:lnSpc>
              <a:spcBef>
                <a:spcPts val="0"/>
              </a:spcBef>
              <a:spcAft>
                <a:spcPts val="0"/>
              </a:spcAft>
              <a:buClr>
                <a:schemeClr val="hlink"/>
              </a:buClr>
              <a:buSzPts val="1200"/>
              <a:buChar char="●"/>
            </a:pPr>
            <a:r>
              <a:rPr lang="en" sz="1200">
                <a:solidFill>
                  <a:schemeClr val="hlink"/>
                </a:solidFill>
              </a:rPr>
              <a:t>Model will need continual revision to be useful as a predictive tool</a:t>
            </a:r>
            <a:endParaRPr sz="1200">
              <a:solidFill>
                <a:schemeClr val="hlink"/>
              </a:solidFill>
            </a:endParaRPr>
          </a:p>
          <a:p>
            <a:pPr indent="457200" lvl="0" marL="0" rtl="0" algn="l">
              <a:lnSpc>
                <a:spcPct val="115000"/>
              </a:lnSpc>
              <a:spcBef>
                <a:spcPts val="0"/>
              </a:spcBef>
              <a:spcAft>
                <a:spcPts val="0"/>
              </a:spcAft>
              <a:buNone/>
            </a:pPr>
            <a:r>
              <a:t/>
            </a:r>
            <a:endParaRPr sz="1200">
              <a:solidFill>
                <a:schemeClr val="hlink"/>
              </a:solidFill>
            </a:endParaRPr>
          </a:p>
        </p:txBody>
      </p:sp>
      <p:sp>
        <p:nvSpPr>
          <p:cNvPr id="402" name="Google Shape;402;p60"/>
          <p:cNvSpPr txBox="1"/>
          <p:nvPr/>
        </p:nvSpPr>
        <p:spPr>
          <a:xfrm>
            <a:off x="311700" y="607075"/>
            <a:ext cx="8520600" cy="396000"/>
          </a:xfrm>
          <a:prstGeom prst="rect">
            <a:avLst/>
          </a:prstGeom>
          <a:noFill/>
          <a:ln>
            <a:noFill/>
          </a:ln>
        </p:spPr>
        <p:txBody>
          <a:bodyPr anchorCtr="0" anchor="t" bIns="91425" lIns="91425" spcFirstLastPara="1" rIns="91425" wrap="square" tIns="91425">
            <a:normAutofit fontScale="85000"/>
          </a:bodyPr>
          <a:lstStyle/>
          <a:p>
            <a:pPr indent="0" lvl="0" marL="0" rtl="0" algn="l">
              <a:lnSpc>
                <a:spcPct val="200000"/>
              </a:lnSpc>
              <a:spcBef>
                <a:spcPts val="0"/>
              </a:spcBef>
              <a:spcAft>
                <a:spcPts val="0"/>
              </a:spcAft>
              <a:buNone/>
            </a:pPr>
            <a:r>
              <a:rPr b="1" lang="en" sz="1000">
                <a:solidFill>
                  <a:schemeClr val="hlink"/>
                </a:solidFill>
              </a:rPr>
              <a:t>Research Question 1: Forecasting Energy Patterns</a:t>
            </a:r>
            <a:r>
              <a:rPr lang="en" sz="1000">
                <a:solidFill>
                  <a:schemeClr val="hlink"/>
                </a:solidFill>
              </a:rPr>
              <a:t>: </a:t>
            </a:r>
            <a:r>
              <a:rPr i="1" lang="en" sz="1000">
                <a:solidFill>
                  <a:schemeClr val="hlink"/>
                </a:solidFill>
              </a:rPr>
              <a:t>How accurately can we forecast future energy consumption and production patterns using machine learning models?</a:t>
            </a:r>
            <a:endParaRPr sz="28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61"/>
          <p:cNvPicPr preferRelativeResize="0"/>
          <p:nvPr/>
        </p:nvPicPr>
        <p:blipFill>
          <a:blip r:embed="rId3">
            <a:alphaModFix/>
          </a:blip>
          <a:stretch>
            <a:fillRect/>
          </a:stretch>
        </p:blipFill>
        <p:spPr>
          <a:xfrm>
            <a:off x="6333550" y="3014975"/>
            <a:ext cx="2613075" cy="1738225"/>
          </a:xfrm>
          <a:prstGeom prst="rect">
            <a:avLst/>
          </a:prstGeom>
          <a:noFill/>
          <a:ln>
            <a:noFill/>
          </a:ln>
        </p:spPr>
      </p:pic>
      <p:pic>
        <p:nvPicPr>
          <p:cNvPr id="408" name="Google Shape;408;p61"/>
          <p:cNvPicPr preferRelativeResize="0"/>
          <p:nvPr/>
        </p:nvPicPr>
        <p:blipFill>
          <a:blip r:embed="rId4">
            <a:alphaModFix/>
          </a:blip>
          <a:stretch>
            <a:fillRect/>
          </a:stretch>
        </p:blipFill>
        <p:spPr>
          <a:xfrm>
            <a:off x="3655700" y="3014975"/>
            <a:ext cx="2613075" cy="1738225"/>
          </a:xfrm>
          <a:prstGeom prst="rect">
            <a:avLst/>
          </a:prstGeom>
          <a:noFill/>
          <a:ln>
            <a:noFill/>
          </a:ln>
        </p:spPr>
      </p:pic>
      <p:pic>
        <p:nvPicPr>
          <p:cNvPr id="409" name="Google Shape;409;p61"/>
          <p:cNvPicPr preferRelativeResize="0"/>
          <p:nvPr/>
        </p:nvPicPr>
        <p:blipFill>
          <a:blip r:embed="rId5">
            <a:alphaModFix/>
          </a:blip>
          <a:stretch>
            <a:fillRect/>
          </a:stretch>
        </p:blipFill>
        <p:spPr>
          <a:xfrm>
            <a:off x="3655700" y="1196975"/>
            <a:ext cx="2613075" cy="1738225"/>
          </a:xfrm>
          <a:prstGeom prst="rect">
            <a:avLst/>
          </a:prstGeom>
          <a:noFill/>
          <a:ln>
            <a:noFill/>
          </a:ln>
        </p:spPr>
      </p:pic>
      <p:pic>
        <p:nvPicPr>
          <p:cNvPr id="410" name="Google Shape;410;p61"/>
          <p:cNvPicPr preferRelativeResize="0"/>
          <p:nvPr/>
        </p:nvPicPr>
        <p:blipFill>
          <a:blip r:embed="rId6">
            <a:alphaModFix/>
          </a:blip>
          <a:stretch>
            <a:fillRect/>
          </a:stretch>
        </p:blipFill>
        <p:spPr>
          <a:xfrm>
            <a:off x="6333550" y="1196975"/>
            <a:ext cx="2613075" cy="1738224"/>
          </a:xfrm>
          <a:prstGeom prst="rect">
            <a:avLst/>
          </a:prstGeom>
          <a:noFill/>
          <a:ln>
            <a:noFill/>
          </a:ln>
        </p:spPr>
      </p:pic>
      <p:sp>
        <p:nvSpPr>
          <p:cNvPr id="411" name="Google Shape;411;p61"/>
          <p:cNvSpPr txBox="1"/>
          <p:nvPr/>
        </p:nvSpPr>
        <p:spPr>
          <a:xfrm>
            <a:off x="311700" y="607075"/>
            <a:ext cx="8520600" cy="396000"/>
          </a:xfrm>
          <a:prstGeom prst="rect">
            <a:avLst/>
          </a:prstGeom>
          <a:noFill/>
          <a:ln>
            <a:noFill/>
          </a:ln>
        </p:spPr>
        <p:txBody>
          <a:bodyPr anchorCtr="0" anchor="t" bIns="91425" lIns="91425" spcFirstLastPara="1" rIns="91425" wrap="square" tIns="91425">
            <a:normAutofit fontScale="85000"/>
          </a:bodyPr>
          <a:lstStyle/>
          <a:p>
            <a:pPr indent="0" lvl="0" marL="0" rtl="0" algn="l">
              <a:lnSpc>
                <a:spcPct val="200000"/>
              </a:lnSpc>
              <a:spcBef>
                <a:spcPts val="0"/>
              </a:spcBef>
              <a:spcAft>
                <a:spcPts val="0"/>
              </a:spcAft>
              <a:buNone/>
            </a:pPr>
            <a:r>
              <a:rPr b="1" lang="en" sz="1000">
                <a:solidFill>
                  <a:schemeClr val="hlink"/>
                </a:solidFill>
              </a:rPr>
              <a:t>Research Question 1: Forecasting Energy Patterns</a:t>
            </a:r>
            <a:r>
              <a:rPr lang="en" sz="1000">
                <a:solidFill>
                  <a:schemeClr val="hlink"/>
                </a:solidFill>
              </a:rPr>
              <a:t>: </a:t>
            </a:r>
            <a:r>
              <a:rPr i="1" lang="en" sz="1000">
                <a:solidFill>
                  <a:schemeClr val="hlink"/>
                </a:solidFill>
              </a:rPr>
              <a:t>How accurately can we forecast future energy consumption and production patterns using machine learning models?</a:t>
            </a:r>
            <a:endParaRPr sz="2800">
              <a:solidFill>
                <a:srgbClr val="000000"/>
              </a:solidFill>
            </a:endParaRPr>
          </a:p>
        </p:txBody>
      </p:sp>
      <p:sp>
        <p:nvSpPr>
          <p:cNvPr id="412" name="Google Shape;412;p61"/>
          <p:cNvSpPr txBox="1"/>
          <p:nvPr/>
        </p:nvSpPr>
        <p:spPr>
          <a:xfrm>
            <a:off x="311700" y="1379125"/>
            <a:ext cx="3192600" cy="27321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lang="en" sz="1200">
                <a:solidFill>
                  <a:schemeClr val="hlink"/>
                </a:solidFill>
              </a:rPr>
              <a:t>Attempted BRNN w/ environmental data for last model</a:t>
            </a:r>
            <a:endParaRPr sz="1200">
              <a:solidFill>
                <a:schemeClr val="hlink"/>
              </a:solidFill>
            </a:endParaRPr>
          </a:p>
          <a:p>
            <a:pPr indent="-304800" lvl="0" marL="457200" rtl="0" algn="l">
              <a:lnSpc>
                <a:spcPct val="115000"/>
              </a:lnSpc>
              <a:spcBef>
                <a:spcPts val="0"/>
              </a:spcBef>
              <a:spcAft>
                <a:spcPts val="0"/>
              </a:spcAft>
              <a:buClr>
                <a:schemeClr val="hlink"/>
              </a:buClr>
              <a:buSzPts val="1200"/>
              <a:buChar char="●"/>
            </a:pPr>
            <a:r>
              <a:rPr lang="en" sz="1200">
                <a:solidFill>
                  <a:schemeClr val="hlink"/>
                </a:solidFill>
              </a:rPr>
              <a:t>Min, max &amp; ave temperature</a:t>
            </a:r>
            <a:endParaRPr sz="1200">
              <a:solidFill>
                <a:schemeClr val="hlink"/>
              </a:solidFill>
            </a:endParaRPr>
          </a:p>
          <a:p>
            <a:pPr indent="-304800" lvl="0" marL="457200" rtl="0" algn="l">
              <a:lnSpc>
                <a:spcPct val="115000"/>
              </a:lnSpc>
              <a:spcBef>
                <a:spcPts val="0"/>
              </a:spcBef>
              <a:spcAft>
                <a:spcPts val="0"/>
              </a:spcAft>
              <a:buClr>
                <a:schemeClr val="hlink"/>
              </a:buClr>
              <a:buSzPts val="1200"/>
              <a:buChar char="●"/>
            </a:pPr>
            <a:r>
              <a:rPr lang="en" sz="1200">
                <a:solidFill>
                  <a:schemeClr val="hlink"/>
                </a:solidFill>
              </a:rPr>
              <a:t>Precipitation</a:t>
            </a:r>
            <a:endParaRPr sz="1200">
              <a:solidFill>
                <a:schemeClr val="hlink"/>
              </a:solidFill>
            </a:endParaRPr>
          </a:p>
          <a:p>
            <a:pPr indent="-304800" lvl="0" marL="457200" rtl="0" algn="l">
              <a:lnSpc>
                <a:spcPct val="115000"/>
              </a:lnSpc>
              <a:spcBef>
                <a:spcPts val="0"/>
              </a:spcBef>
              <a:spcAft>
                <a:spcPts val="0"/>
              </a:spcAft>
              <a:buClr>
                <a:schemeClr val="hlink"/>
              </a:buClr>
              <a:buSzPts val="1200"/>
              <a:buChar char="●"/>
            </a:pPr>
            <a:r>
              <a:rPr lang="en" sz="1200">
                <a:solidFill>
                  <a:schemeClr val="hlink"/>
                </a:solidFill>
              </a:rPr>
              <a:t>Thunderstorms per month</a:t>
            </a:r>
            <a:endParaRPr sz="1200">
              <a:solidFill>
                <a:schemeClr val="hlink"/>
              </a:solidFill>
            </a:endParaRPr>
          </a:p>
          <a:p>
            <a:pPr indent="-304800" lvl="0" marL="457200" rtl="0" algn="l">
              <a:lnSpc>
                <a:spcPct val="115000"/>
              </a:lnSpc>
              <a:spcBef>
                <a:spcPts val="0"/>
              </a:spcBef>
              <a:spcAft>
                <a:spcPts val="0"/>
              </a:spcAft>
              <a:buClr>
                <a:schemeClr val="hlink"/>
              </a:buClr>
              <a:buSzPts val="1200"/>
              <a:buChar char="●"/>
            </a:pPr>
            <a:r>
              <a:rPr lang="en" sz="1200">
                <a:solidFill>
                  <a:schemeClr val="hlink"/>
                </a:solidFill>
              </a:rPr>
              <a:t>Ave &amp; max wind speeds</a:t>
            </a:r>
            <a:endParaRPr sz="1200">
              <a:solidFill>
                <a:schemeClr val="hlink"/>
              </a:solidFill>
            </a:endParaRPr>
          </a:p>
          <a:p>
            <a:pPr indent="0" lvl="0" marL="914400" rtl="0" algn="l">
              <a:lnSpc>
                <a:spcPct val="115000"/>
              </a:lnSpc>
              <a:spcBef>
                <a:spcPts val="0"/>
              </a:spcBef>
              <a:spcAft>
                <a:spcPts val="0"/>
              </a:spcAft>
              <a:buNone/>
            </a:pPr>
            <a:r>
              <a:t/>
            </a:r>
            <a:endParaRPr sz="1200">
              <a:solidFill>
                <a:schemeClr val="hlink"/>
              </a:solidFill>
            </a:endParaRPr>
          </a:p>
          <a:p>
            <a:pPr indent="0" lvl="0" marL="0" rtl="0" algn="l">
              <a:lnSpc>
                <a:spcPct val="115000"/>
              </a:lnSpc>
              <a:spcBef>
                <a:spcPts val="0"/>
              </a:spcBef>
              <a:spcAft>
                <a:spcPts val="0"/>
              </a:spcAft>
              <a:buNone/>
            </a:pPr>
            <a:r>
              <a:rPr lang="en" sz="1200">
                <a:solidFill>
                  <a:schemeClr val="hlink"/>
                </a:solidFill>
              </a:rPr>
              <a:t>85% training model using Keras w/ Tensorflow. </a:t>
            </a:r>
            <a:endParaRPr sz="1200">
              <a:solidFill>
                <a:schemeClr val="hlink"/>
              </a:solidFill>
            </a:endParaRPr>
          </a:p>
          <a:p>
            <a:pPr indent="-304800" lvl="0" marL="457200" rtl="0" algn="l">
              <a:lnSpc>
                <a:spcPct val="115000"/>
              </a:lnSpc>
              <a:spcBef>
                <a:spcPts val="0"/>
              </a:spcBef>
              <a:spcAft>
                <a:spcPts val="0"/>
              </a:spcAft>
              <a:buClr>
                <a:schemeClr val="hlink"/>
              </a:buClr>
              <a:buSzPts val="1200"/>
              <a:buChar char="●"/>
            </a:pPr>
            <a:r>
              <a:rPr lang="en" sz="1200">
                <a:solidFill>
                  <a:schemeClr val="hlink"/>
                </a:solidFill>
              </a:rPr>
              <a:t>Initial attempts included all environmental variables</a:t>
            </a:r>
            <a:endParaRPr sz="1200">
              <a:solidFill>
                <a:schemeClr val="hlink"/>
              </a:solidFill>
            </a:endParaRPr>
          </a:p>
          <a:p>
            <a:pPr indent="-304800" lvl="0" marL="457200" rtl="0" algn="l">
              <a:lnSpc>
                <a:spcPct val="115000"/>
              </a:lnSpc>
              <a:spcBef>
                <a:spcPts val="0"/>
              </a:spcBef>
              <a:spcAft>
                <a:spcPts val="0"/>
              </a:spcAft>
              <a:buClr>
                <a:schemeClr val="hlink"/>
              </a:buClr>
              <a:buSzPts val="1200"/>
              <a:buChar char="●"/>
            </a:pPr>
            <a:r>
              <a:rPr lang="en" sz="1200">
                <a:solidFill>
                  <a:schemeClr val="hlink"/>
                </a:solidFill>
              </a:rPr>
              <a:t>Single variables also attempted without success</a:t>
            </a:r>
            <a:endParaRPr sz="1200">
              <a:solidFill>
                <a:schemeClr val="hlink"/>
              </a:solidFill>
            </a:endParaRPr>
          </a:p>
        </p:txBody>
      </p:sp>
      <p:sp>
        <p:nvSpPr>
          <p:cNvPr id="413" name="Google Shape;413;p61"/>
          <p:cNvSpPr txBox="1"/>
          <p:nvPr/>
        </p:nvSpPr>
        <p:spPr>
          <a:xfrm>
            <a:off x="311700" y="211075"/>
            <a:ext cx="8520600" cy="3960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Clr>
                <a:srgbClr val="000000"/>
              </a:buClr>
              <a:buSzPts val="1100"/>
              <a:buFont typeface="Arial"/>
              <a:buNone/>
            </a:pPr>
            <a:r>
              <a:rPr b="1" lang="en" sz="1500">
                <a:solidFill>
                  <a:schemeClr val="hlink"/>
                </a:solidFill>
              </a:rPr>
              <a:t>Bi-directional Recurrent Neural Network (</a:t>
            </a:r>
            <a:r>
              <a:rPr b="1" lang="en" sz="1500"/>
              <a:t>BRNN)</a:t>
            </a:r>
            <a:endParaRPr b="1" sz="2200">
              <a:solidFill>
                <a:srgbClr val="59595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2"/>
          <p:cNvSpPr txBox="1"/>
          <p:nvPr/>
        </p:nvSpPr>
        <p:spPr>
          <a:xfrm>
            <a:off x="311700" y="967300"/>
            <a:ext cx="8520600" cy="572700"/>
          </a:xfrm>
          <a:prstGeom prst="rect">
            <a:avLst/>
          </a:prstGeom>
          <a:noFill/>
          <a:ln>
            <a:noFill/>
          </a:ln>
        </p:spPr>
        <p:txBody>
          <a:bodyPr anchorCtr="0" anchor="t" bIns="91425" lIns="91425" spcFirstLastPara="1" rIns="91425" wrap="square" tIns="91425">
            <a:normAutofit fontScale="77500"/>
          </a:bodyPr>
          <a:lstStyle/>
          <a:p>
            <a:pPr indent="0" lvl="0" marL="0" rtl="0" algn="l">
              <a:lnSpc>
                <a:spcPct val="200000"/>
              </a:lnSpc>
              <a:spcBef>
                <a:spcPts val="0"/>
              </a:spcBef>
              <a:spcAft>
                <a:spcPts val="0"/>
              </a:spcAft>
              <a:buNone/>
            </a:pPr>
            <a:r>
              <a:rPr b="1" lang="en" sz="1100">
                <a:solidFill>
                  <a:srgbClr val="000000"/>
                </a:solidFill>
              </a:rPr>
              <a:t>Research Question 2: Fuel Type and Heat Content Relationship</a:t>
            </a:r>
            <a:r>
              <a:rPr lang="en" sz="1100">
                <a:solidFill>
                  <a:srgbClr val="000000"/>
                </a:solidFill>
              </a:rPr>
              <a:t>: </a:t>
            </a:r>
            <a:r>
              <a:rPr i="1" lang="en" sz="1100">
                <a:solidFill>
                  <a:srgbClr val="000000"/>
                </a:solidFill>
              </a:rPr>
              <a:t>What is the relationship between fuel type and the average heat content in Arizona's power plants, and how does this impact total energy production?</a:t>
            </a:r>
            <a:endParaRPr sz="2800">
              <a:solidFill>
                <a:srgbClr val="000000"/>
              </a:solidFill>
            </a:endParaRPr>
          </a:p>
        </p:txBody>
      </p:sp>
      <p:sp>
        <p:nvSpPr>
          <p:cNvPr id="419" name="Google Shape;419;p62"/>
          <p:cNvSpPr txBox="1"/>
          <p:nvPr/>
        </p:nvSpPr>
        <p:spPr>
          <a:xfrm>
            <a:off x="311700" y="1540000"/>
            <a:ext cx="2540400" cy="34164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1200"/>
              </a:spcAft>
              <a:buNone/>
            </a:pPr>
            <a:r>
              <a:rPr lang="en" sz="1800">
                <a:solidFill>
                  <a:srgbClr val="595959"/>
                </a:solidFill>
              </a:rPr>
              <a:t>The Distribution of Average Heat Content by Fuel Type indicated that coal and natural gas dominate energy production due to their higher heat content and efficiency with calculating coal 20-25 million BTUs per ton and natural gas at around 1,030 per cubic foot.</a:t>
            </a:r>
            <a:endParaRPr sz="1800">
              <a:solidFill>
                <a:srgbClr val="595959"/>
              </a:solidFill>
            </a:endParaRPr>
          </a:p>
        </p:txBody>
      </p:sp>
      <p:pic>
        <p:nvPicPr>
          <p:cNvPr id="420" name="Google Shape;420;p62"/>
          <p:cNvPicPr preferRelativeResize="0"/>
          <p:nvPr/>
        </p:nvPicPr>
        <p:blipFill>
          <a:blip r:embed="rId3">
            <a:alphaModFix/>
          </a:blip>
          <a:stretch>
            <a:fillRect/>
          </a:stretch>
        </p:blipFill>
        <p:spPr>
          <a:xfrm>
            <a:off x="2852153" y="1540000"/>
            <a:ext cx="5980145" cy="3416400"/>
          </a:xfrm>
          <a:prstGeom prst="rect">
            <a:avLst/>
          </a:prstGeom>
          <a:noFill/>
          <a:ln>
            <a:noFill/>
          </a:ln>
        </p:spPr>
      </p:pic>
      <p:sp>
        <p:nvSpPr>
          <p:cNvPr id="421" name="Google Shape;421;p62"/>
          <p:cNvSpPr txBox="1"/>
          <p:nvPr/>
        </p:nvSpPr>
        <p:spPr>
          <a:xfrm>
            <a:off x="311700" y="2110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Clr>
                <a:srgbClr val="000000"/>
              </a:buClr>
              <a:buSzPts val="1100"/>
              <a:buFont typeface="Arial"/>
              <a:buNone/>
            </a:pPr>
            <a:r>
              <a:rPr b="1" lang="en" sz="1500">
                <a:solidFill>
                  <a:srgbClr val="000000"/>
                </a:solidFill>
              </a:rPr>
              <a:t>Distribution of Average Heat Content by Fuel Type</a:t>
            </a:r>
            <a:endParaRPr sz="2200">
              <a:solidFill>
                <a:srgbClr val="59595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4" name="Google Shape;274;p45"/>
          <p:cNvSpPr txBox="1"/>
          <p:nvPr>
            <p:ph idx="1" type="body"/>
          </p:nvPr>
        </p:nvSpPr>
        <p:spPr>
          <a:xfrm>
            <a:off x="405126" y="28347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3000"/>
              <a:t>Agenda</a:t>
            </a:r>
            <a:endParaRPr sz="3000"/>
          </a:p>
        </p:txBody>
      </p:sp>
      <p:sp>
        <p:nvSpPr>
          <p:cNvPr id="275" name="Google Shape;275;p45"/>
          <p:cNvSpPr txBox="1"/>
          <p:nvPr/>
        </p:nvSpPr>
        <p:spPr>
          <a:xfrm>
            <a:off x="915400" y="744850"/>
            <a:ext cx="7255800" cy="40518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2400">
                <a:solidFill>
                  <a:schemeClr val="dk1"/>
                </a:solidFill>
                <a:latin typeface="Merriweather"/>
                <a:ea typeface="Merriweather"/>
                <a:cs typeface="Merriweather"/>
                <a:sym typeface="Merriweather"/>
              </a:rPr>
              <a:t>Executive Summary</a:t>
            </a:r>
            <a:endParaRPr b="1" sz="2400">
              <a:solidFill>
                <a:schemeClr val="dk1"/>
              </a:solidFill>
              <a:latin typeface="Merriweather"/>
              <a:ea typeface="Merriweather"/>
              <a:cs typeface="Merriweather"/>
              <a:sym typeface="Merriweather"/>
            </a:endParaRPr>
          </a:p>
          <a:p>
            <a:pPr indent="0" lvl="0" marL="0" rtl="0" algn="l">
              <a:lnSpc>
                <a:spcPct val="150000"/>
              </a:lnSpc>
              <a:spcBef>
                <a:spcPts val="0"/>
              </a:spcBef>
              <a:spcAft>
                <a:spcPts val="0"/>
              </a:spcAft>
              <a:buNone/>
            </a:pPr>
            <a:r>
              <a:rPr b="1" lang="en" sz="2400">
                <a:solidFill>
                  <a:schemeClr val="dk1"/>
                </a:solidFill>
                <a:latin typeface="Merriweather"/>
                <a:ea typeface="Merriweather"/>
                <a:cs typeface="Merriweather"/>
                <a:sym typeface="Merriweather"/>
              </a:rPr>
              <a:t>Research Questions</a:t>
            </a:r>
            <a:endParaRPr b="1" sz="2400">
              <a:solidFill>
                <a:schemeClr val="dk1"/>
              </a:solidFill>
              <a:latin typeface="Merriweather"/>
              <a:ea typeface="Merriweather"/>
              <a:cs typeface="Merriweather"/>
              <a:sym typeface="Merriweather"/>
            </a:endParaRPr>
          </a:p>
          <a:p>
            <a:pPr indent="0" lvl="0" marL="0" rtl="0" algn="l">
              <a:lnSpc>
                <a:spcPct val="150000"/>
              </a:lnSpc>
              <a:spcBef>
                <a:spcPts val="0"/>
              </a:spcBef>
              <a:spcAft>
                <a:spcPts val="0"/>
              </a:spcAft>
              <a:buNone/>
            </a:pPr>
            <a:r>
              <a:rPr b="1" lang="en" sz="2400">
                <a:solidFill>
                  <a:schemeClr val="dk1"/>
                </a:solidFill>
                <a:latin typeface="Merriweather"/>
                <a:ea typeface="Merriweather"/>
                <a:cs typeface="Merriweather"/>
                <a:sym typeface="Merriweather"/>
              </a:rPr>
              <a:t>Methodology</a:t>
            </a:r>
            <a:endParaRPr b="1" sz="2400">
              <a:solidFill>
                <a:schemeClr val="dk1"/>
              </a:solidFill>
              <a:latin typeface="Merriweather"/>
              <a:ea typeface="Merriweather"/>
              <a:cs typeface="Merriweather"/>
              <a:sym typeface="Merriweather"/>
            </a:endParaRPr>
          </a:p>
          <a:p>
            <a:pPr indent="0" lvl="0" marL="0" rtl="0" algn="l">
              <a:lnSpc>
                <a:spcPct val="150000"/>
              </a:lnSpc>
              <a:spcBef>
                <a:spcPts val="0"/>
              </a:spcBef>
              <a:spcAft>
                <a:spcPts val="0"/>
              </a:spcAft>
              <a:buNone/>
            </a:pPr>
            <a:r>
              <a:rPr b="1" lang="en" sz="2400">
                <a:solidFill>
                  <a:schemeClr val="dk1"/>
                </a:solidFill>
                <a:latin typeface="Merriweather"/>
                <a:ea typeface="Merriweather"/>
                <a:cs typeface="Merriweather"/>
                <a:sym typeface="Merriweather"/>
              </a:rPr>
              <a:t>Analysis and Visualization</a:t>
            </a:r>
            <a:endParaRPr b="1" sz="2400">
              <a:solidFill>
                <a:schemeClr val="dk1"/>
              </a:solidFill>
              <a:latin typeface="Merriweather"/>
              <a:ea typeface="Merriweather"/>
              <a:cs typeface="Merriweather"/>
              <a:sym typeface="Merriweather"/>
            </a:endParaRPr>
          </a:p>
          <a:p>
            <a:pPr indent="0" lvl="0" marL="0" rtl="0" algn="l">
              <a:lnSpc>
                <a:spcPct val="150000"/>
              </a:lnSpc>
              <a:spcBef>
                <a:spcPts val="0"/>
              </a:spcBef>
              <a:spcAft>
                <a:spcPts val="0"/>
              </a:spcAft>
              <a:buNone/>
            </a:pPr>
            <a:r>
              <a:rPr b="1" lang="en" sz="2400">
                <a:solidFill>
                  <a:schemeClr val="dk1"/>
                </a:solidFill>
                <a:latin typeface="Merriweather"/>
                <a:ea typeface="Merriweather"/>
                <a:cs typeface="Merriweather"/>
                <a:sym typeface="Merriweather"/>
              </a:rPr>
              <a:t>Recommendations/Next Steps</a:t>
            </a:r>
            <a:endParaRPr b="1" sz="2400">
              <a:solidFill>
                <a:schemeClr val="dk1"/>
              </a:solidFill>
              <a:latin typeface="Merriweather"/>
              <a:ea typeface="Merriweather"/>
              <a:cs typeface="Merriweather"/>
              <a:sym typeface="Merriweather"/>
            </a:endParaRPr>
          </a:p>
          <a:p>
            <a:pPr indent="0" lvl="0" marL="0" rtl="0" algn="l">
              <a:lnSpc>
                <a:spcPct val="150000"/>
              </a:lnSpc>
              <a:spcBef>
                <a:spcPts val="0"/>
              </a:spcBef>
              <a:spcAft>
                <a:spcPts val="0"/>
              </a:spcAft>
              <a:buNone/>
            </a:pPr>
            <a:r>
              <a:rPr b="1" lang="en" sz="2400">
                <a:solidFill>
                  <a:schemeClr val="dk1"/>
                </a:solidFill>
                <a:latin typeface="Merriweather"/>
                <a:ea typeface="Merriweather"/>
                <a:cs typeface="Merriweather"/>
                <a:sym typeface="Merriweather"/>
              </a:rPr>
              <a:t>Sources</a:t>
            </a:r>
            <a:endParaRPr b="1" sz="2400">
              <a:solidFill>
                <a:schemeClr val="dk1"/>
              </a:solidFill>
              <a:latin typeface="Merriweather"/>
              <a:ea typeface="Merriweather"/>
              <a:cs typeface="Merriweather"/>
              <a:sym typeface="Merriweather"/>
            </a:endParaRPr>
          </a:p>
        </p:txBody>
      </p:sp>
      <p:sp>
        <p:nvSpPr>
          <p:cNvPr id="276" name="Google Shape;276;p45"/>
          <p:cNvSpPr txBox="1"/>
          <p:nvPr/>
        </p:nvSpPr>
        <p:spPr>
          <a:xfrm>
            <a:off x="523604" y="126980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Merriweather"/>
                <a:ea typeface="Merriweather"/>
                <a:cs typeface="Merriweather"/>
                <a:sym typeface="Merriweather"/>
              </a:rPr>
              <a:t>1.</a:t>
            </a:r>
            <a:endParaRPr b="1" sz="1800">
              <a:solidFill>
                <a:schemeClr val="dk1"/>
              </a:solidFill>
              <a:latin typeface="Merriweather"/>
              <a:ea typeface="Merriweather"/>
              <a:cs typeface="Merriweather"/>
              <a:sym typeface="Merriweather"/>
            </a:endParaRPr>
          </a:p>
        </p:txBody>
      </p:sp>
      <p:sp>
        <p:nvSpPr>
          <p:cNvPr id="277" name="Google Shape;277;p45"/>
          <p:cNvSpPr txBox="1"/>
          <p:nvPr/>
        </p:nvSpPr>
        <p:spPr>
          <a:xfrm>
            <a:off x="523604" y="181600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Merriweather"/>
                <a:ea typeface="Merriweather"/>
                <a:cs typeface="Merriweather"/>
                <a:sym typeface="Merriweather"/>
              </a:rPr>
              <a:t>2</a:t>
            </a:r>
            <a:r>
              <a:rPr b="1" lang="en" sz="1800">
                <a:solidFill>
                  <a:schemeClr val="dk1"/>
                </a:solidFill>
                <a:latin typeface="Merriweather"/>
                <a:ea typeface="Merriweather"/>
                <a:cs typeface="Merriweather"/>
                <a:sym typeface="Merriweather"/>
              </a:rPr>
              <a:t>.</a:t>
            </a:r>
            <a:endParaRPr b="1" sz="1800">
              <a:solidFill>
                <a:schemeClr val="dk1"/>
              </a:solidFill>
              <a:latin typeface="Merriweather"/>
              <a:ea typeface="Merriweather"/>
              <a:cs typeface="Merriweather"/>
              <a:sym typeface="Merriweather"/>
            </a:endParaRPr>
          </a:p>
        </p:txBody>
      </p:sp>
      <p:sp>
        <p:nvSpPr>
          <p:cNvPr id="278" name="Google Shape;278;p45"/>
          <p:cNvSpPr txBox="1"/>
          <p:nvPr/>
        </p:nvSpPr>
        <p:spPr>
          <a:xfrm>
            <a:off x="523604" y="2364402"/>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Merriweather"/>
                <a:ea typeface="Merriweather"/>
                <a:cs typeface="Merriweather"/>
                <a:sym typeface="Merriweather"/>
              </a:rPr>
              <a:t>3</a:t>
            </a:r>
            <a:r>
              <a:rPr b="1" lang="en" sz="1800">
                <a:solidFill>
                  <a:schemeClr val="dk1"/>
                </a:solidFill>
                <a:latin typeface="Merriweather"/>
                <a:ea typeface="Merriweather"/>
                <a:cs typeface="Merriweather"/>
                <a:sym typeface="Merriweather"/>
              </a:rPr>
              <a:t>.</a:t>
            </a:r>
            <a:endParaRPr b="1" sz="1800">
              <a:solidFill>
                <a:schemeClr val="dk1"/>
              </a:solidFill>
              <a:latin typeface="Merriweather"/>
              <a:ea typeface="Merriweather"/>
              <a:cs typeface="Merriweather"/>
              <a:sym typeface="Merriweather"/>
            </a:endParaRPr>
          </a:p>
        </p:txBody>
      </p:sp>
      <p:sp>
        <p:nvSpPr>
          <p:cNvPr id="279" name="Google Shape;279;p45"/>
          <p:cNvSpPr txBox="1"/>
          <p:nvPr/>
        </p:nvSpPr>
        <p:spPr>
          <a:xfrm>
            <a:off x="523599" y="2912825"/>
            <a:ext cx="4653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Merriweather"/>
                <a:ea typeface="Merriweather"/>
                <a:cs typeface="Merriweather"/>
                <a:sym typeface="Merriweather"/>
              </a:rPr>
              <a:t>4</a:t>
            </a:r>
            <a:r>
              <a:rPr b="1" lang="en" sz="1800">
                <a:solidFill>
                  <a:schemeClr val="dk1"/>
                </a:solidFill>
                <a:latin typeface="Merriweather"/>
                <a:ea typeface="Merriweather"/>
                <a:cs typeface="Merriweather"/>
                <a:sym typeface="Merriweather"/>
              </a:rPr>
              <a:t>.</a:t>
            </a:r>
            <a:endParaRPr b="1" sz="1800">
              <a:solidFill>
                <a:schemeClr val="dk1"/>
              </a:solidFill>
              <a:latin typeface="Merriweather"/>
              <a:ea typeface="Merriweather"/>
              <a:cs typeface="Merriweather"/>
              <a:sym typeface="Merriweather"/>
            </a:endParaRPr>
          </a:p>
        </p:txBody>
      </p:sp>
      <p:sp>
        <p:nvSpPr>
          <p:cNvPr id="280" name="Google Shape;280;p45"/>
          <p:cNvSpPr txBox="1"/>
          <p:nvPr/>
        </p:nvSpPr>
        <p:spPr>
          <a:xfrm>
            <a:off x="523604" y="348923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Merriweather"/>
                <a:ea typeface="Merriweather"/>
                <a:cs typeface="Merriweather"/>
                <a:sym typeface="Merriweather"/>
              </a:rPr>
              <a:t>5</a:t>
            </a:r>
            <a:r>
              <a:rPr b="1" lang="en" sz="1800">
                <a:solidFill>
                  <a:schemeClr val="dk1"/>
                </a:solidFill>
                <a:latin typeface="Merriweather"/>
                <a:ea typeface="Merriweather"/>
                <a:cs typeface="Merriweather"/>
                <a:sym typeface="Merriweather"/>
              </a:rPr>
              <a:t>.</a:t>
            </a:r>
            <a:endParaRPr b="1" sz="1800">
              <a:solidFill>
                <a:schemeClr val="dk1"/>
              </a:solidFill>
              <a:latin typeface="Merriweather"/>
              <a:ea typeface="Merriweather"/>
              <a:cs typeface="Merriweather"/>
              <a:sym typeface="Merriweather"/>
            </a:endParaRPr>
          </a:p>
        </p:txBody>
      </p:sp>
      <p:sp>
        <p:nvSpPr>
          <p:cNvPr id="281" name="Google Shape;281;p45"/>
          <p:cNvSpPr txBox="1"/>
          <p:nvPr/>
        </p:nvSpPr>
        <p:spPr>
          <a:xfrm>
            <a:off x="523599" y="4009650"/>
            <a:ext cx="4653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Merriweather"/>
                <a:ea typeface="Merriweather"/>
                <a:cs typeface="Merriweather"/>
                <a:sym typeface="Merriweather"/>
              </a:rPr>
              <a:t>6</a:t>
            </a:r>
            <a:r>
              <a:rPr b="1" lang="en" sz="1800">
                <a:solidFill>
                  <a:schemeClr val="dk1"/>
                </a:solidFill>
                <a:latin typeface="Merriweather"/>
                <a:ea typeface="Merriweather"/>
                <a:cs typeface="Merriweather"/>
                <a:sym typeface="Merriweather"/>
              </a:rPr>
              <a:t>.</a:t>
            </a:r>
            <a:endParaRPr b="1" sz="1800">
              <a:solidFill>
                <a:schemeClr val="dk1"/>
              </a:solidFill>
              <a:latin typeface="Merriweather"/>
              <a:ea typeface="Merriweather"/>
              <a:cs typeface="Merriweather"/>
              <a:sym typeface="Merriweather"/>
            </a:endParaRPr>
          </a:p>
        </p:txBody>
      </p:sp>
      <p:cxnSp>
        <p:nvCxnSpPr>
          <p:cNvPr id="282" name="Google Shape;282;p45"/>
          <p:cNvCxnSpPr/>
          <p:nvPr/>
        </p:nvCxnSpPr>
        <p:spPr>
          <a:xfrm>
            <a:off x="303575" y="693900"/>
            <a:ext cx="83529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3"/>
          <p:cNvSpPr txBox="1"/>
          <p:nvPr/>
        </p:nvSpPr>
        <p:spPr>
          <a:xfrm>
            <a:off x="311700" y="976125"/>
            <a:ext cx="8520600" cy="572700"/>
          </a:xfrm>
          <a:prstGeom prst="rect">
            <a:avLst/>
          </a:prstGeom>
          <a:noFill/>
          <a:ln>
            <a:noFill/>
          </a:ln>
        </p:spPr>
        <p:txBody>
          <a:bodyPr anchorCtr="0" anchor="t" bIns="91425" lIns="91425" spcFirstLastPara="1" rIns="91425" wrap="square" tIns="91425">
            <a:normAutofit fontScale="77500"/>
          </a:bodyPr>
          <a:lstStyle/>
          <a:p>
            <a:pPr indent="0" lvl="0" marL="0" rtl="0" algn="l">
              <a:lnSpc>
                <a:spcPct val="200000"/>
              </a:lnSpc>
              <a:spcBef>
                <a:spcPts val="0"/>
              </a:spcBef>
              <a:spcAft>
                <a:spcPts val="0"/>
              </a:spcAft>
              <a:buNone/>
            </a:pPr>
            <a:r>
              <a:rPr b="1" lang="en" sz="1100">
                <a:solidFill>
                  <a:srgbClr val="000000"/>
                </a:solidFill>
              </a:rPr>
              <a:t>Research Question 2: Fuel Type and Heat Content Relationship</a:t>
            </a:r>
            <a:r>
              <a:rPr lang="en" sz="1100">
                <a:solidFill>
                  <a:srgbClr val="000000"/>
                </a:solidFill>
              </a:rPr>
              <a:t>: </a:t>
            </a:r>
            <a:r>
              <a:rPr i="1" lang="en" sz="1100">
                <a:solidFill>
                  <a:srgbClr val="000000"/>
                </a:solidFill>
              </a:rPr>
              <a:t>What is the relationship between fuel type and the average heat content in Arizona's power plants, and how does this impact total energy production?</a:t>
            </a:r>
            <a:endParaRPr sz="2800">
              <a:solidFill>
                <a:srgbClr val="000000"/>
              </a:solidFill>
            </a:endParaRPr>
          </a:p>
        </p:txBody>
      </p:sp>
      <p:sp>
        <p:nvSpPr>
          <p:cNvPr id="427" name="Google Shape;427;p63"/>
          <p:cNvSpPr txBox="1"/>
          <p:nvPr/>
        </p:nvSpPr>
        <p:spPr>
          <a:xfrm>
            <a:off x="311700" y="1548825"/>
            <a:ext cx="2826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800">
                <a:solidFill>
                  <a:srgbClr val="595959"/>
                </a:solidFill>
              </a:rPr>
              <a:t>The Scatter Plot, Average Heat Content vs. Energy Generation indicates the weak correlation (R2 = 0.05) that factors beyond heat content significantly influence energy output.</a:t>
            </a:r>
            <a:endParaRPr sz="1800">
              <a:solidFill>
                <a:srgbClr val="595959"/>
              </a:solidFill>
            </a:endParaRPr>
          </a:p>
        </p:txBody>
      </p:sp>
      <p:pic>
        <p:nvPicPr>
          <p:cNvPr id="428" name="Google Shape;428;p63"/>
          <p:cNvPicPr preferRelativeResize="0"/>
          <p:nvPr/>
        </p:nvPicPr>
        <p:blipFill>
          <a:blip r:embed="rId3">
            <a:alphaModFix/>
          </a:blip>
          <a:stretch>
            <a:fillRect/>
          </a:stretch>
        </p:blipFill>
        <p:spPr>
          <a:xfrm>
            <a:off x="3138292" y="1548825"/>
            <a:ext cx="5694010" cy="3416400"/>
          </a:xfrm>
          <a:prstGeom prst="rect">
            <a:avLst/>
          </a:prstGeom>
          <a:noFill/>
          <a:ln>
            <a:noFill/>
          </a:ln>
        </p:spPr>
      </p:pic>
      <p:sp>
        <p:nvSpPr>
          <p:cNvPr id="429" name="Google Shape;429;p63"/>
          <p:cNvSpPr txBox="1"/>
          <p:nvPr/>
        </p:nvSpPr>
        <p:spPr>
          <a:xfrm>
            <a:off x="311700" y="2110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en" sz="1500">
                <a:solidFill>
                  <a:srgbClr val="000000"/>
                </a:solidFill>
              </a:rPr>
              <a:t>Average Heat Content vs Energy Generation</a:t>
            </a:r>
            <a:endParaRPr sz="2200">
              <a:solidFill>
                <a:srgbClr val="59595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4"/>
          <p:cNvSpPr txBox="1"/>
          <p:nvPr/>
        </p:nvSpPr>
        <p:spPr>
          <a:xfrm>
            <a:off x="417400" y="1011325"/>
            <a:ext cx="8520600" cy="572700"/>
          </a:xfrm>
          <a:prstGeom prst="rect">
            <a:avLst/>
          </a:prstGeom>
          <a:noFill/>
          <a:ln>
            <a:noFill/>
          </a:ln>
        </p:spPr>
        <p:txBody>
          <a:bodyPr anchorCtr="0" anchor="t" bIns="91425" lIns="91425" spcFirstLastPara="1" rIns="91425" wrap="square" tIns="91425">
            <a:normAutofit fontScale="77500"/>
          </a:bodyPr>
          <a:lstStyle/>
          <a:p>
            <a:pPr indent="0" lvl="0" marL="0" rtl="0" algn="l">
              <a:lnSpc>
                <a:spcPct val="200000"/>
              </a:lnSpc>
              <a:spcBef>
                <a:spcPts val="0"/>
              </a:spcBef>
              <a:spcAft>
                <a:spcPts val="0"/>
              </a:spcAft>
              <a:buNone/>
            </a:pPr>
            <a:r>
              <a:rPr b="1" lang="en" sz="1100">
                <a:solidFill>
                  <a:srgbClr val="000000"/>
                </a:solidFill>
              </a:rPr>
              <a:t>Research Question 2: Fuel Type and Heat Content Relationship</a:t>
            </a:r>
            <a:r>
              <a:rPr lang="en" sz="1100">
                <a:solidFill>
                  <a:srgbClr val="000000"/>
                </a:solidFill>
              </a:rPr>
              <a:t>: </a:t>
            </a:r>
            <a:r>
              <a:rPr i="1" lang="en" sz="1100">
                <a:solidFill>
                  <a:srgbClr val="000000"/>
                </a:solidFill>
              </a:rPr>
              <a:t>What is the relationship between fuel type and the average heat content in Arizona's power plants, and how does this impact total energy production?</a:t>
            </a:r>
            <a:endParaRPr sz="2800">
              <a:solidFill>
                <a:srgbClr val="000000"/>
              </a:solidFill>
            </a:endParaRPr>
          </a:p>
        </p:txBody>
      </p:sp>
      <p:sp>
        <p:nvSpPr>
          <p:cNvPr id="435" name="Google Shape;435;p64"/>
          <p:cNvSpPr txBox="1"/>
          <p:nvPr/>
        </p:nvSpPr>
        <p:spPr>
          <a:xfrm>
            <a:off x="311700" y="1584025"/>
            <a:ext cx="39654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800">
                <a:solidFill>
                  <a:srgbClr val="595959"/>
                </a:solidFill>
              </a:rPr>
              <a:t>The Correlation Between Fuel Types, Heat Content, and Energy Generation indicates a stronger ability to convert heat into energy between coal and natural gas, highlighting the need for a balanced energy mix to combine efficiency with environmental sustainability.</a:t>
            </a:r>
            <a:endParaRPr sz="1800">
              <a:solidFill>
                <a:srgbClr val="595959"/>
              </a:solidFill>
            </a:endParaRPr>
          </a:p>
        </p:txBody>
      </p:sp>
      <p:pic>
        <p:nvPicPr>
          <p:cNvPr id="436" name="Google Shape;436;p64"/>
          <p:cNvPicPr preferRelativeResize="0"/>
          <p:nvPr/>
        </p:nvPicPr>
        <p:blipFill>
          <a:blip r:embed="rId3">
            <a:alphaModFix/>
          </a:blip>
          <a:stretch>
            <a:fillRect/>
          </a:stretch>
        </p:blipFill>
        <p:spPr>
          <a:xfrm>
            <a:off x="4277092" y="1584025"/>
            <a:ext cx="4555208" cy="3416400"/>
          </a:xfrm>
          <a:prstGeom prst="rect">
            <a:avLst/>
          </a:prstGeom>
          <a:noFill/>
          <a:ln>
            <a:noFill/>
          </a:ln>
        </p:spPr>
      </p:pic>
      <p:sp>
        <p:nvSpPr>
          <p:cNvPr id="437" name="Google Shape;437;p64"/>
          <p:cNvSpPr txBox="1"/>
          <p:nvPr/>
        </p:nvSpPr>
        <p:spPr>
          <a:xfrm>
            <a:off x="311700" y="2110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en" sz="1500">
                <a:solidFill>
                  <a:srgbClr val="000000"/>
                </a:solidFill>
              </a:rPr>
              <a:t>Correlation Between Fuel Types, Heat Content and Energy Generation</a:t>
            </a:r>
            <a:endParaRPr sz="2200">
              <a:solidFill>
                <a:srgbClr val="59595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5"/>
          <p:cNvSpPr txBox="1"/>
          <p:nvPr/>
        </p:nvSpPr>
        <p:spPr>
          <a:xfrm>
            <a:off x="262500" y="836088"/>
            <a:ext cx="8619000" cy="494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hlink"/>
              </a:buClr>
              <a:buSzPts val="1100"/>
              <a:buFont typeface="Arial"/>
              <a:buNone/>
            </a:pPr>
            <a:r>
              <a:rPr b="1" lang="en" sz="1000">
                <a:solidFill>
                  <a:schemeClr val="hlink"/>
                </a:solidFill>
              </a:rPr>
              <a:t>Research Question 3: Efficiency Trends Over Time</a:t>
            </a:r>
            <a:r>
              <a:rPr lang="en" sz="1000">
                <a:solidFill>
                  <a:schemeClr val="hlink"/>
                </a:solidFill>
              </a:rPr>
              <a:t>: </a:t>
            </a:r>
            <a:r>
              <a:rPr i="1" lang="en" sz="1000">
                <a:solidFill>
                  <a:schemeClr val="hlink"/>
                </a:solidFill>
              </a:rPr>
              <a:t>Has the efficiency of AZ power plants improved since 2001 (energy consumed vs generation) - or are we just ramping up production without efficiency?</a:t>
            </a:r>
            <a:endParaRPr sz="1000">
              <a:solidFill>
                <a:schemeClr val="hlink"/>
              </a:solidFill>
            </a:endParaRPr>
          </a:p>
          <a:p>
            <a:pPr indent="0" lvl="0" marL="0" rtl="0" algn="l">
              <a:spcBef>
                <a:spcPts val="0"/>
              </a:spcBef>
              <a:spcAft>
                <a:spcPts val="0"/>
              </a:spcAft>
              <a:buNone/>
            </a:pPr>
            <a:r>
              <a:t/>
            </a:r>
            <a:endParaRPr sz="1000">
              <a:solidFill>
                <a:schemeClr val="dk2"/>
              </a:solidFill>
              <a:latin typeface="DM Sans"/>
              <a:ea typeface="DM Sans"/>
              <a:cs typeface="DM Sans"/>
              <a:sym typeface="DM Sans"/>
            </a:endParaRPr>
          </a:p>
        </p:txBody>
      </p:sp>
      <p:sp>
        <p:nvSpPr>
          <p:cNvPr id="443" name="Google Shape;443;p65"/>
          <p:cNvSpPr txBox="1"/>
          <p:nvPr/>
        </p:nvSpPr>
        <p:spPr>
          <a:xfrm>
            <a:off x="840000" y="196450"/>
            <a:ext cx="7340700" cy="5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2"/>
                </a:solidFill>
              </a:rPr>
              <a:t>Efficiency of Arizona Power Plants</a:t>
            </a:r>
            <a:endParaRPr b="1" sz="1500">
              <a:solidFill>
                <a:schemeClr val="dk2"/>
              </a:solidFill>
            </a:endParaRPr>
          </a:p>
        </p:txBody>
      </p:sp>
      <p:pic>
        <p:nvPicPr>
          <p:cNvPr id="444" name="Google Shape;444;p65"/>
          <p:cNvPicPr preferRelativeResize="0"/>
          <p:nvPr/>
        </p:nvPicPr>
        <p:blipFill rotWithShape="1">
          <a:blip r:embed="rId3">
            <a:alphaModFix/>
          </a:blip>
          <a:srcRect b="0" l="2029" r="3111" t="0"/>
          <a:stretch/>
        </p:blipFill>
        <p:spPr>
          <a:xfrm>
            <a:off x="3338500" y="1700025"/>
            <a:ext cx="5543000" cy="3005850"/>
          </a:xfrm>
          <a:prstGeom prst="rect">
            <a:avLst/>
          </a:prstGeom>
          <a:noFill/>
          <a:ln>
            <a:noFill/>
          </a:ln>
        </p:spPr>
      </p:pic>
      <p:sp>
        <p:nvSpPr>
          <p:cNvPr id="445" name="Google Shape;445;p65"/>
          <p:cNvSpPr txBox="1"/>
          <p:nvPr/>
        </p:nvSpPr>
        <p:spPr>
          <a:xfrm>
            <a:off x="262500" y="1884575"/>
            <a:ext cx="3004500" cy="22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66666"/>
                </a:solidFill>
              </a:rPr>
              <a:t>The time </a:t>
            </a:r>
            <a:r>
              <a:rPr lang="en" sz="1600">
                <a:solidFill>
                  <a:srgbClr val="666666"/>
                </a:solidFill>
              </a:rPr>
              <a:t>series</a:t>
            </a:r>
            <a:r>
              <a:rPr lang="en" sz="1600">
                <a:solidFill>
                  <a:srgbClr val="666666"/>
                </a:solidFill>
              </a:rPr>
              <a:t> graph highlighted fluctuations but a general upward trend	in </a:t>
            </a:r>
            <a:r>
              <a:rPr lang="en" sz="1600">
                <a:solidFill>
                  <a:srgbClr val="666666"/>
                </a:solidFill>
              </a:rPr>
              <a:t>efficiency</a:t>
            </a:r>
            <a:r>
              <a:rPr lang="en" sz="1600">
                <a:solidFill>
                  <a:srgbClr val="666666"/>
                </a:solidFill>
              </a:rPr>
              <a:t> through the years 2001-2024. We calculated efficiency as the ratio of generation to total-consumption-BTU. </a:t>
            </a:r>
            <a:endParaRPr sz="1600">
              <a:solidFill>
                <a:srgbClr val="66666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6"/>
          <p:cNvSpPr txBox="1"/>
          <p:nvPr/>
        </p:nvSpPr>
        <p:spPr>
          <a:xfrm>
            <a:off x="262500" y="836088"/>
            <a:ext cx="8619000" cy="494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000">
                <a:solidFill>
                  <a:schemeClr val="hlink"/>
                </a:solidFill>
              </a:rPr>
              <a:t>Research Question 3: Efficiency Trends Over Time</a:t>
            </a:r>
            <a:r>
              <a:rPr lang="en" sz="1000">
                <a:solidFill>
                  <a:schemeClr val="hlink"/>
                </a:solidFill>
              </a:rPr>
              <a:t>: </a:t>
            </a:r>
            <a:r>
              <a:rPr i="1" lang="en" sz="1000">
                <a:solidFill>
                  <a:schemeClr val="hlink"/>
                </a:solidFill>
              </a:rPr>
              <a:t>Has the efficiency of AZ power plants improved since 2001 (energy consumed vs generation) - or are we just ramping up production without efficiency?</a:t>
            </a:r>
            <a:endParaRPr sz="1000">
              <a:solidFill>
                <a:schemeClr val="hlink"/>
              </a:solidFill>
            </a:endParaRPr>
          </a:p>
          <a:p>
            <a:pPr indent="0" lvl="0" marL="0" rtl="0" algn="l">
              <a:spcBef>
                <a:spcPts val="0"/>
              </a:spcBef>
              <a:spcAft>
                <a:spcPts val="0"/>
              </a:spcAft>
              <a:buNone/>
            </a:pPr>
            <a:r>
              <a:t/>
            </a:r>
            <a:endParaRPr sz="1000">
              <a:solidFill>
                <a:schemeClr val="dk2"/>
              </a:solidFill>
              <a:latin typeface="DM Sans"/>
              <a:ea typeface="DM Sans"/>
              <a:cs typeface="DM Sans"/>
              <a:sym typeface="DM Sans"/>
            </a:endParaRPr>
          </a:p>
        </p:txBody>
      </p:sp>
      <p:sp>
        <p:nvSpPr>
          <p:cNvPr id="451" name="Google Shape;451;p66"/>
          <p:cNvSpPr txBox="1"/>
          <p:nvPr/>
        </p:nvSpPr>
        <p:spPr>
          <a:xfrm>
            <a:off x="840000" y="196450"/>
            <a:ext cx="7340700" cy="5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2"/>
                </a:solidFill>
              </a:rPr>
              <a:t>Time Series Decomposition</a:t>
            </a:r>
            <a:endParaRPr b="1" sz="1500">
              <a:solidFill>
                <a:schemeClr val="dk2"/>
              </a:solidFill>
            </a:endParaRPr>
          </a:p>
        </p:txBody>
      </p:sp>
      <p:sp>
        <p:nvSpPr>
          <p:cNvPr id="452" name="Google Shape;452;p66"/>
          <p:cNvSpPr txBox="1"/>
          <p:nvPr/>
        </p:nvSpPr>
        <p:spPr>
          <a:xfrm>
            <a:off x="555150" y="1767287"/>
            <a:ext cx="3004500" cy="24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66666"/>
                </a:solidFill>
              </a:rPr>
              <a:t>The trend component reveals a long-term upward movement, indicating overall improvement over time. The seasonal component follows a repeating pattern every five years, while the residuals show deviations not explained by seasonality or trend. These may suggest random variations or external influences. </a:t>
            </a:r>
            <a:endParaRPr sz="1600">
              <a:solidFill>
                <a:srgbClr val="666666"/>
              </a:solidFill>
            </a:endParaRPr>
          </a:p>
        </p:txBody>
      </p:sp>
      <p:pic>
        <p:nvPicPr>
          <p:cNvPr id="453" name="Google Shape;453;p66"/>
          <p:cNvPicPr preferRelativeResize="0"/>
          <p:nvPr/>
        </p:nvPicPr>
        <p:blipFill>
          <a:blip r:embed="rId3">
            <a:alphaModFix/>
          </a:blip>
          <a:stretch>
            <a:fillRect/>
          </a:stretch>
        </p:blipFill>
        <p:spPr>
          <a:xfrm>
            <a:off x="4315650" y="1178588"/>
            <a:ext cx="4565850" cy="3629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7"/>
          <p:cNvSpPr txBox="1"/>
          <p:nvPr/>
        </p:nvSpPr>
        <p:spPr>
          <a:xfrm>
            <a:off x="262500" y="836088"/>
            <a:ext cx="8619000" cy="494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000">
                <a:solidFill>
                  <a:schemeClr val="hlink"/>
                </a:solidFill>
              </a:rPr>
              <a:t>Research Question 3: Efficiency Trends Over Time</a:t>
            </a:r>
            <a:r>
              <a:rPr lang="en" sz="1000">
                <a:solidFill>
                  <a:schemeClr val="hlink"/>
                </a:solidFill>
              </a:rPr>
              <a:t>: </a:t>
            </a:r>
            <a:r>
              <a:rPr i="1" lang="en" sz="1000">
                <a:solidFill>
                  <a:schemeClr val="hlink"/>
                </a:solidFill>
              </a:rPr>
              <a:t>Has the efficiency of AZ power plants improved since 2001 (energy consumed vs generation) - or are we just ramping up production without efficiency?</a:t>
            </a:r>
            <a:endParaRPr sz="1000">
              <a:solidFill>
                <a:schemeClr val="hlink"/>
              </a:solidFill>
            </a:endParaRPr>
          </a:p>
          <a:p>
            <a:pPr indent="0" lvl="0" marL="0" rtl="0" algn="l">
              <a:spcBef>
                <a:spcPts val="0"/>
              </a:spcBef>
              <a:spcAft>
                <a:spcPts val="0"/>
              </a:spcAft>
              <a:buNone/>
            </a:pPr>
            <a:r>
              <a:t/>
            </a:r>
            <a:endParaRPr sz="1000">
              <a:solidFill>
                <a:schemeClr val="dk2"/>
              </a:solidFill>
              <a:latin typeface="DM Sans"/>
              <a:ea typeface="DM Sans"/>
              <a:cs typeface="DM Sans"/>
              <a:sym typeface="DM Sans"/>
            </a:endParaRPr>
          </a:p>
        </p:txBody>
      </p:sp>
      <p:sp>
        <p:nvSpPr>
          <p:cNvPr id="459" name="Google Shape;459;p67"/>
          <p:cNvSpPr txBox="1"/>
          <p:nvPr/>
        </p:nvSpPr>
        <p:spPr>
          <a:xfrm>
            <a:off x="840000" y="196450"/>
            <a:ext cx="7340700" cy="5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2"/>
                </a:solidFill>
              </a:rPr>
              <a:t>Efficiency Distribution</a:t>
            </a:r>
            <a:endParaRPr b="1" sz="1500">
              <a:solidFill>
                <a:schemeClr val="dk2"/>
              </a:solidFill>
            </a:endParaRPr>
          </a:p>
        </p:txBody>
      </p:sp>
      <p:sp>
        <p:nvSpPr>
          <p:cNvPr id="460" name="Google Shape;460;p67"/>
          <p:cNvSpPr txBox="1"/>
          <p:nvPr/>
        </p:nvSpPr>
        <p:spPr>
          <a:xfrm>
            <a:off x="410600" y="1627375"/>
            <a:ext cx="2636700" cy="24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66666"/>
                </a:solidFill>
              </a:rPr>
              <a:t>After we split the data into five groups, we graphed them into box plots and </a:t>
            </a:r>
            <a:r>
              <a:rPr lang="en" sz="1600">
                <a:solidFill>
                  <a:srgbClr val="666666"/>
                </a:solidFill>
              </a:rPr>
              <a:t>performed</a:t>
            </a:r>
            <a:r>
              <a:rPr lang="en" sz="1600">
                <a:solidFill>
                  <a:srgbClr val="666666"/>
                </a:solidFill>
              </a:rPr>
              <a:t> an ANOVA test. These further showed that at least one group is statistically, significantly different and it is suggested that the years 2021-2024 have the greatest increase in efficiency.  </a:t>
            </a:r>
            <a:endParaRPr sz="1600">
              <a:solidFill>
                <a:srgbClr val="666666"/>
              </a:solidFill>
            </a:endParaRPr>
          </a:p>
        </p:txBody>
      </p:sp>
      <p:pic>
        <p:nvPicPr>
          <p:cNvPr id="461" name="Google Shape;461;p67"/>
          <p:cNvPicPr preferRelativeResize="0"/>
          <p:nvPr/>
        </p:nvPicPr>
        <p:blipFill>
          <a:blip r:embed="rId3">
            <a:alphaModFix/>
          </a:blip>
          <a:stretch>
            <a:fillRect/>
          </a:stretch>
        </p:blipFill>
        <p:spPr>
          <a:xfrm>
            <a:off x="3191325" y="1415150"/>
            <a:ext cx="5690175" cy="3355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8"/>
          <p:cNvSpPr txBox="1"/>
          <p:nvPr>
            <p:ph type="title"/>
          </p:nvPr>
        </p:nvSpPr>
        <p:spPr>
          <a:xfrm>
            <a:off x="564925" y="102550"/>
            <a:ext cx="6522600" cy="99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50"/>
              <a:t>Recommendations/Next Steps</a:t>
            </a:r>
            <a:endParaRPr sz="2850"/>
          </a:p>
        </p:txBody>
      </p:sp>
      <p:sp>
        <p:nvSpPr>
          <p:cNvPr id="467" name="Google Shape;467;p68"/>
          <p:cNvSpPr txBox="1"/>
          <p:nvPr>
            <p:ph idx="1" type="body"/>
          </p:nvPr>
        </p:nvSpPr>
        <p:spPr>
          <a:xfrm>
            <a:off x="197375" y="1630225"/>
            <a:ext cx="5197800" cy="27042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lang="en" sz="2000"/>
              <a:t>Individual analysis of plants</a:t>
            </a:r>
            <a:endParaRPr sz="2000"/>
          </a:p>
          <a:p>
            <a:pPr indent="-355600" lvl="0" marL="457200" rtl="0" algn="l">
              <a:lnSpc>
                <a:spcPct val="150000"/>
              </a:lnSpc>
              <a:spcBef>
                <a:spcPts val="0"/>
              </a:spcBef>
              <a:spcAft>
                <a:spcPts val="0"/>
              </a:spcAft>
              <a:buSzPts val="2000"/>
              <a:buChar char="●"/>
            </a:pPr>
            <a:r>
              <a:rPr lang="en" sz="2000"/>
              <a:t>Enhance forecasting models</a:t>
            </a:r>
            <a:endParaRPr sz="2000"/>
          </a:p>
          <a:p>
            <a:pPr indent="-355600" lvl="0" marL="457200" rtl="0" algn="l">
              <a:lnSpc>
                <a:spcPct val="150000"/>
              </a:lnSpc>
              <a:spcBef>
                <a:spcPts val="0"/>
              </a:spcBef>
              <a:spcAft>
                <a:spcPts val="0"/>
              </a:spcAft>
              <a:buSzPts val="2000"/>
              <a:buChar char="●"/>
            </a:pPr>
            <a:r>
              <a:rPr lang="en" sz="2000"/>
              <a:t>Gather missing data</a:t>
            </a:r>
            <a:endParaRPr sz="2000"/>
          </a:p>
          <a:p>
            <a:pPr indent="-355600" lvl="0" marL="457200" rtl="0" algn="l">
              <a:lnSpc>
                <a:spcPct val="100000"/>
              </a:lnSpc>
              <a:spcBef>
                <a:spcPts val="0"/>
              </a:spcBef>
              <a:spcAft>
                <a:spcPts val="0"/>
              </a:spcAft>
              <a:buSzPts val="2000"/>
              <a:buChar char="●"/>
            </a:pPr>
            <a:r>
              <a:rPr lang="en" sz="2000"/>
              <a:t>Invest in clean energy storage and renewable energy initiatives</a:t>
            </a:r>
            <a:endParaRPr sz="2000"/>
          </a:p>
        </p:txBody>
      </p:sp>
      <p:sp>
        <p:nvSpPr>
          <p:cNvPr id="468" name="Google Shape;468;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Two scientists inside a laboratory discussing." id="469" name="Google Shape;469;p68"/>
          <p:cNvPicPr preferRelativeResize="0"/>
          <p:nvPr>
            <p:ph idx="2" type="pic"/>
          </p:nvPr>
        </p:nvPicPr>
        <p:blipFill rotWithShape="1">
          <a:blip r:embed="rId3">
            <a:alphaModFix/>
          </a:blip>
          <a:srcRect b="0" l="9315" r="9323" t="0"/>
          <a:stretch/>
        </p:blipFill>
        <p:spPr>
          <a:xfrm>
            <a:off x="5519800" y="1478538"/>
            <a:ext cx="3426900" cy="2807400"/>
          </a:xfrm>
          <a:prstGeom prst="round2DiagRect">
            <a:avLst>
              <a:gd fmla="val 16667" name="adj1"/>
              <a:gd fmla="val 0" name="adj2"/>
            </a:avLst>
          </a:prstGeom>
        </p:spPr>
      </p:pic>
      <p:sp>
        <p:nvSpPr>
          <p:cNvPr id="470" name="Google Shape;470;p68"/>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6" name="Google Shape;476;p69"/>
          <p:cNvSpPr txBox="1"/>
          <p:nvPr>
            <p:ph idx="1" type="body"/>
          </p:nvPr>
        </p:nvSpPr>
        <p:spPr>
          <a:xfrm>
            <a:off x="203000" y="1320450"/>
            <a:ext cx="2644800" cy="2167500"/>
          </a:xfrm>
          <a:prstGeom prst="rect">
            <a:avLst/>
          </a:prstGeom>
        </p:spPr>
        <p:txBody>
          <a:bodyPr anchorCtr="0" anchor="ctr" bIns="91425" lIns="91425" spcFirstLastPara="1" rIns="91425" wrap="square" tIns="91425">
            <a:noAutofit/>
          </a:bodyPr>
          <a:lstStyle/>
          <a:p>
            <a:pPr indent="-457200" lvl="0" marL="457200" rtl="0" algn="l">
              <a:spcBef>
                <a:spcPts val="0"/>
              </a:spcBef>
              <a:spcAft>
                <a:spcPts val="0"/>
              </a:spcAft>
              <a:buNone/>
            </a:pPr>
            <a:r>
              <a:rPr lang="en" sz="1200">
                <a:solidFill>
                  <a:schemeClr val="hlink"/>
                </a:solidFill>
                <a:latin typeface="Times New Roman"/>
                <a:ea typeface="Times New Roman"/>
                <a:cs typeface="Times New Roman"/>
                <a:sym typeface="Times New Roman"/>
              </a:rPr>
              <a:t>Arizona State Energy Profile. Retrieved from: </a:t>
            </a:r>
            <a:r>
              <a:rPr lang="en" sz="1200">
                <a:solidFill>
                  <a:schemeClr val="hlink"/>
                </a:solidFill>
                <a:uFill>
                  <a:noFill/>
                </a:uFill>
                <a:latin typeface="Times New Roman"/>
                <a:ea typeface="Times New Roman"/>
                <a:cs typeface="Times New Roman"/>
                <a:sym typeface="Times New Roman"/>
                <a:hlinkClick r:id="rId3"/>
              </a:rPr>
              <a:t>https://www.eia.gov/state/print.php?sid=AZ</a:t>
            </a:r>
            <a:endParaRPr sz="1200">
              <a:solidFill>
                <a:schemeClr val="hlink"/>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
        <p:nvSpPr>
          <p:cNvPr id="477" name="Google Shape;477;p69"/>
          <p:cNvSpPr txBox="1"/>
          <p:nvPr>
            <p:ph idx="13" type="body"/>
          </p:nvPr>
        </p:nvSpPr>
        <p:spPr>
          <a:xfrm>
            <a:off x="3249600" y="2169475"/>
            <a:ext cx="2644800" cy="2167500"/>
          </a:xfrm>
          <a:prstGeom prst="rect">
            <a:avLst/>
          </a:prstGeom>
        </p:spPr>
        <p:txBody>
          <a:bodyPr anchorCtr="0" anchor="ctr" bIns="91425" lIns="91425" spcFirstLastPara="1" rIns="91425" wrap="square" tIns="91425">
            <a:noAutofit/>
          </a:bodyPr>
          <a:lstStyle/>
          <a:p>
            <a:pPr indent="-457200" lvl="0" marL="457200" rtl="0" algn="l">
              <a:spcBef>
                <a:spcPts val="0"/>
              </a:spcBef>
              <a:spcAft>
                <a:spcPts val="0"/>
              </a:spcAft>
              <a:buClr>
                <a:schemeClr val="hlink"/>
              </a:buClr>
              <a:buSzPts val="1100"/>
              <a:buFont typeface="Arial"/>
              <a:buNone/>
            </a:pPr>
            <a:r>
              <a:rPr lang="en" sz="1200">
                <a:solidFill>
                  <a:schemeClr val="hlink"/>
                </a:solidFill>
                <a:latin typeface="Times New Roman"/>
                <a:ea typeface="Times New Roman"/>
                <a:cs typeface="Times New Roman"/>
                <a:sym typeface="Times New Roman"/>
              </a:rPr>
              <a:t>EIA Open Data API Dashboard. Retrieved from: </a:t>
            </a:r>
            <a:r>
              <a:rPr lang="en" sz="1200">
                <a:solidFill>
                  <a:schemeClr val="hlink"/>
                </a:solidFill>
                <a:uFill>
                  <a:noFill/>
                </a:uFill>
                <a:latin typeface="Times New Roman"/>
                <a:ea typeface="Times New Roman"/>
                <a:cs typeface="Times New Roman"/>
                <a:sym typeface="Times New Roman"/>
                <a:hlinkClick r:id="rId4"/>
              </a:rPr>
              <a:t>https://www.eia.gov/opendata/browser/electricity/facility-fuel?frequency=monthly&amp;data=average-heat-content;consumption-for-eg;consumption-for-eg-btu;generation;gross-generation;total-consumption;total-consumption-btu;&amp;facets=state;&amp;state=AZ;&amp;start=2001-01&amp;end=2024-10&amp;sortColumn=period;&amp;sortDirection=desc</a:t>
            </a:r>
            <a:r>
              <a:rPr lang="en" sz="1200">
                <a:solidFill>
                  <a:schemeClr val="hlink"/>
                </a:solidFill>
                <a:latin typeface="Times New Roman"/>
                <a:ea typeface="Times New Roman"/>
                <a:cs typeface="Times New Roman"/>
                <a:sym typeface="Times New Roman"/>
              </a:rPr>
              <a:t>;</a:t>
            </a:r>
            <a:endParaRPr sz="1200">
              <a:solidFill>
                <a:schemeClr val="hlink"/>
              </a:solidFill>
              <a:latin typeface="Times New Roman"/>
              <a:ea typeface="Times New Roman"/>
              <a:cs typeface="Times New Roman"/>
              <a:sym typeface="Times New Roman"/>
            </a:endParaRPr>
          </a:p>
          <a:p>
            <a:pPr indent="-457200" lvl="0" marL="914400" rtl="0" algn="l">
              <a:spcBef>
                <a:spcPts val="0"/>
              </a:spcBef>
              <a:spcAft>
                <a:spcPts val="0"/>
              </a:spcAft>
              <a:buClr>
                <a:schemeClr val="hlink"/>
              </a:buClr>
              <a:buSzPts val="1100"/>
              <a:buFont typeface="Arial"/>
              <a:buNone/>
            </a:pPr>
            <a:r>
              <a:rPr lang="en" sz="1200">
                <a:solidFill>
                  <a:schemeClr val="hlink"/>
                </a:solidFill>
                <a:latin typeface="Times New Roman"/>
                <a:ea typeface="Times New Roman"/>
                <a:cs typeface="Times New Roman"/>
                <a:sym typeface="Times New Roman"/>
              </a:rPr>
              <a:t>data accessed 26 January 2025</a:t>
            </a:r>
            <a:endParaRPr sz="1200">
              <a:solidFill>
                <a:schemeClr val="hlink"/>
              </a:solidFill>
              <a:latin typeface="Times New Roman"/>
              <a:ea typeface="Times New Roman"/>
              <a:cs typeface="Times New Roman"/>
              <a:sym typeface="Times New Roman"/>
            </a:endParaRPr>
          </a:p>
          <a:p>
            <a:pPr indent="0" lvl="0" marL="0" rtl="0" algn="l">
              <a:spcBef>
                <a:spcPts val="0"/>
              </a:spcBef>
              <a:spcAft>
                <a:spcPts val="1200"/>
              </a:spcAft>
              <a:buClr>
                <a:schemeClr val="accent5"/>
              </a:buClr>
              <a:buSzPts val="1100"/>
              <a:buFont typeface="Arial"/>
              <a:buNone/>
            </a:pPr>
            <a:r>
              <a:t/>
            </a:r>
            <a:endParaRPr/>
          </a:p>
        </p:txBody>
      </p:sp>
      <p:sp>
        <p:nvSpPr>
          <p:cNvPr id="478" name="Google Shape;478;p69"/>
          <p:cNvSpPr txBox="1"/>
          <p:nvPr>
            <p:ph idx="22" type="body"/>
          </p:nvPr>
        </p:nvSpPr>
        <p:spPr>
          <a:xfrm>
            <a:off x="6296200" y="851150"/>
            <a:ext cx="2644800" cy="2986200"/>
          </a:xfrm>
          <a:prstGeom prst="rect">
            <a:avLst/>
          </a:prstGeom>
        </p:spPr>
        <p:txBody>
          <a:bodyPr anchorCtr="0" anchor="ctr" bIns="91425" lIns="91425" spcFirstLastPara="1" rIns="91425" wrap="square" tIns="91425">
            <a:noAutofit/>
          </a:bodyPr>
          <a:lstStyle/>
          <a:p>
            <a:pPr indent="-457200" lvl="0" marL="457200" rtl="0" algn="l">
              <a:spcBef>
                <a:spcPts val="0"/>
              </a:spcBef>
              <a:spcAft>
                <a:spcPts val="0"/>
              </a:spcAft>
              <a:buClr>
                <a:schemeClr val="hlink"/>
              </a:buClr>
              <a:buSzPts val="1100"/>
              <a:buFont typeface="Arial"/>
              <a:buNone/>
            </a:pPr>
            <a:r>
              <a:rPr lang="en" sz="1200">
                <a:solidFill>
                  <a:schemeClr val="hlink"/>
                </a:solidFill>
                <a:latin typeface="Times New Roman"/>
                <a:ea typeface="Times New Roman"/>
                <a:cs typeface="Times New Roman"/>
                <a:sym typeface="Times New Roman"/>
              </a:rPr>
              <a:t>NOAA Local Climatological Data. Retrieved from: https://www.ncdc.noaa.gov/cdo-web/datatools/lcd</a:t>
            </a:r>
            <a:endParaRPr sz="1200">
              <a:solidFill>
                <a:schemeClr val="hlink"/>
              </a:solidFill>
              <a:latin typeface="Times New Roman"/>
              <a:ea typeface="Times New Roman"/>
              <a:cs typeface="Times New Roman"/>
              <a:sym typeface="Times New Roman"/>
            </a:endParaRPr>
          </a:p>
          <a:p>
            <a:pPr indent="0" lvl="0" marL="0" rtl="0" algn="l">
              <a:spcBef>
                <a:spcPts val="0"/>
              </a:spcBef>
              <a:spcAft>
                <a:spcPts val="1200"/>
              </a:spcAft>
              <a:buClr>
                <a:schemeClr val="accent5"/>
              </a:buClr>
              <a:buSzPts val="1100"/>
              <a:buFont typeface="Arial"/>
              <a:buNone/>
            </a:pPr>
            <a:r>
              <a:t/>
            </a:r>
            <a:endParaRPr/>
          </a:p>
        </p:txBody>
      </p:sp>
      <p:sp>
        <p:nvSpPr>
          <p:cNvPr id="479" name="Google Shape;479;p69"/>
          <p:cNvSpPr txBox="1"/>
          <p:nvPr>
            <p:ph idx="31" type="body"/>
          </p:nvPr>
        </p:nvSpPr>
        <p:spPr>
          <a:xfrm>
            <a:off x="197376" y="536300"/>
            <a:ext cx="18606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1600"/>
              <a:t>Sources</a:t>
            </a:r>
            <a:endParaRPr sz="1600"/>
          </a:p>
        </p:txBody>
      </p:sp>
      <p:sp>
        <p:nvSpPr>
          <p:cNvPr id="480" name="Google Shape;480;p69"/>
          <p:cNvSpPr txBox="1"/>
          <p:nvPr/>
        </p:nvSpPr>
        <p:spPr>
          <a:xfrm>
            <a:off x="500475" y="2838625"/>
            <a:ext cx="2127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2"/>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Executive Summary</a:t>
            </a:r>
            <a:endParaRPr/>
          </a:p>
        </p:txBody>
      </p:sp>
      <p:sp>
        <p:nvSpPr>
          <p:cNvPr id="288" name="Google Shape;288;p46"/>
          <p:cNvSpPr txBox="1"/>
          <p:nvPr/>
        </p:nvSpPr>
        <p:spPr>
          <a:xfrm>
            <a:off x="278150" y="1257700"/>
            <a:ext cx="6990300" cy="384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hlink"/>
                </a:solidFill>
              </a:rPr>
              <a:t>C</a:t>
            </a:r>
            <a:r>
              <a:rPr lang="en">
                <a:solidFill>
                  <a:schemeClr val="hlink"/>
                </a:solidFill>
              </a:rPr>
              <a:t>apstone explores Arizona’s energy portfolio, analyzing power consumption &amp; generation of various energy types</a:t>
            </a:r>
            <a:endParaRPr>
              <a:solidFill>
                <a:schemeClr val="hlink"/>
              </a:solidFill>
            </a:endParaRPr>
          </a:p>
          <a:p>
            <a:pPr indent="0" lvl="0" marL="457200" rtl="0" algn="l">
              <a:lnSpc>
                <a:spcPct val="115000"/>
              </a:lnSpc>
              <a:spcBef>
                <a:spcPts val="0"/>
              </a:spcBef>
              <a:spcAft>
                <a:spcPts val="0"/>
              </a:spcAft>
              <a:buNone/>
            </a:pPr>
            <a:r>
              <a:t/>
            </a:r>
            <a:endParaRPr sz="400">
              <a:solidFill>
                <a:schemeClr val="hlink"/>
              </a:solidFill>
            </a:endParaRPr>
          </a:p>
          <a:p>
            <a:pPr indent="0" lvl="0" marL="0" rtl="0" algn="l">
              <a:lnSpc>
                <a:spcPct val="115000"/>
              </a:lnSpc>
              <a:spcBef>
                <a:spcPts val="0"/>
              </a:spcBef>
              <a:spcAft>
                <a:spcPts val="0"/>
              </a:spcAft>
              <a:buNone/>
            </a:pPr>
            <a:r>
              <a:rPr lang="en">
                <a:solidFill>
                  <a:schemeClr val="hlink"/>
                </a:solidFill>
              </a:rPr>
              <a:t>Analysis divided into 3 research questions:</a:t>
            </a:r>
            <a:endParaRPr>
              <a:solidFill>
                <a:schemeClr val="hlink"/>
              </a:solidFill>
            </a:endParaRPr>
          </a:p>
          <a:p>
            <a:pPr indent="-317500" lvl="1" marL="914400" rtl="0" algn="l">
              <a:lnSpc>
                <a:spcPct val="115000"/>
              </a:lnSpc>
              <a:spcBef>
                <a:spcPts val="0"/>
              </a:spcBef>
              <a:spcAft>
                <a:spcPts val="0"/>
              </a:spcAft>
              <a:buClr>
                <a:schemeClr val="hlink"/>
              </a:buClr>
              <a:buSzPts val="1400"/>
              <a:buChar char="○"/>
            </a:pPr>
            <a:r>
              <a:rPr lang="en">
                <a:solidFill>
                  <a:schemeClr val="hlink"/>
                </a:solidFill>
              </a:rPr>
              <a:t>Forecasting energy patterns (power consumption &amp; generation) </a:t>
            </a:r>
            <a:endParaRPr>
              <a:solidFill>
                <a:schemeClr val="hlink"/>
              </a:solidFill>
            </a:endParaRPr>
          </a:p>
          <a:p>
            <a:pPr indent="-317500" lvl="1" marL="914400" rtl="0" algn="l">
              <a:lnSpc>
                <a:spcPct val="115000"/>
              </a:lnSpc>
              <a:spcBef>
                <a:spcPts val="0"/>
              </a:spcBef>
              <a:spcAft>
                <a:spcPts val="0"/>
              </a:spcAft>
              <a:buClr>
                <a:schemeClr val="hlink"/>
              </a:buClr>
              <a:buSzPts val="1400"/>
              <a:buChar char="○"/>
            </a:pPr>
            <a:r>
              <a:rPr lang="en">
                <a:solidFill>
                  <a:schemeClr val="hlink"/>
                </a:solidFill>
              </a:rPr>
              <a:t>Relationship between fuel type &amp; heat content</a:t>
            </a:r>
            <a:endParaRPr>
              <a:solidFill>
                <a:schemeClr val="hlink"/>
              </a:solidFill>
            </a:endParaRPr>
          </a:p>
          <a:p>
            <a:pPr indent="-317500" lvl="1" marL="914400" rtl="0" algn="l">
              <a:lnSpc>
                <a:spcPct val="115000"/>
              </a:lnSpc>
              <a:spcBef>
                <a:spcPts val="0"/>
              </a:spcBef>
              <a:spcAft>
                <a:spcPts val="0"/>
              </a:spcAft>
              <a:buClr>
                <a:schemeClr val="hlink"/>
              </a:buClr>
              <a:buSzPts val="1400"/>
              <a:buChar char="○"/>
            </a:pPr>
            <a:r>
              <a:rPr lang="en">
                <a:solidFill>
                  <a:schemeClr val="hlink"/>
                </a:solidFill>
              </a:rPr>
              <a:t>Efficiency trends over time</a:t>
            </a:r>
            <a:endParaRPr>
              <a:solidFill>
                <a:schemeClr val="hlink"/>
              </a:solidFill>
            </a:endParaRPr>
          </a:p>
          <a:p>
            <a:pPr indent="0" lvl="0" marL="914400" rtl="0" algn="l">
              <a:lnSpc>
                <a:spcPct val="115000"/>
              </a:lnSpc>
              <a:spcBef>
                <a:spcPts val="0"/>
              </a:spcBef>
              <a:spcAft>
                <a:spcPts val="0"/>
              </a:spcAft>
              <a:buNone/>
            </a:pPr>
            <a:r>
              <a:t/>
            </a:r>
            <a:endParaRPr sz="400">
              <a:solidFill>
                <a:schemeClr val="hlink"/>
              </a:solidFill>
            </a:endParaRPr>
          </a:p>
          <a:p>
            <a:pPr indent="0" lvl="0" marL="0" rtl="0" algn="l">
              <a:lnSpc>
                <a:spcPct val="115000"/>
              </a:lnSpc>
              <a:spcBef>
                <a:spcPts val="0"/>
              </a:spcBef>
              <a:spcAft>
                <a:spcPts val="0"/>
              </a:spcAft>
              <a:buNone/>
            </a:pPr>
            <a:r>
              <a:rPr lang="en">
                <a:solidFill>
                  <a:schemeClr val="hlink"/>
                </a:solidFill>
                <a:highlight>
                  <a:srgbClr val="F3F0DF"/>
                </a:highlight>
              </a:rPr>
              <a:t>EIA dataset (2001-2024) of Arizona Power Plants w/ over 100K observations</a:t>
            </a:r>
            <a:endParaRPr>
              <a:solidFill>
                <a:schemeClr val="hlink"/>
              </a:solidFill>
              <a:highlight>
                <a:srgbClr val="F3F0DF"/>
              </a:highlight>
            </a:endParaRPr>
          </a:p>
          <a:p>
            <a:pPr indent="0" lvl="0" marL="457200" rtl="0" algn="l">
              <a:lnSpc>
                <a:spcPct val="115000"/>
              </a:lnSpc>
              <a:spcBef>
                <a:spcPts val="0"/>
              </a:spcBef>
              <a:spcAft>
                <a:spcPts val="0"/>
              </a:spcAft>
              <a:buNone/>
            </a:pPr>
            <a:r>
              <a:t/>
            </a:r>
            <a:endParaRPr sz="400">
              <a:solidFill>
                <a:schemeClr val="hlink"/>
              </a:solidFill>
              <a:highlight>
                <a:srgbClr val="F3F0DF"/>
              </a:highlight>
            </a:endParaRPr>
          </a:p>
          <a:p>
            <a:pPr indent="0" lvl="0" marL="0" rtl="0" algn="l">
              <a:lnSpc>
                <a:spcPct val="115000"/>
              </a:lnSpc>
              <a:spcBef>
                <a:spcPts val="0"/>
              </a:spcBef>
              <a:spcAft>
                <a:spcPts val="0"/>
              </a:spcAft>
              <a:buNone/>
            </a:pPr>
            <a:r>
              <a:rPr lang="en">
                <a:solidFill>
                  <a:schemeClr val="hlink"/>
                </a:solidFill>
              </a:rPr>
              <a:t>Models employed include: </a:t>
            </a:r>
            <a:endParaRPr>
              <a:solidFill>
                <a:schemeClr val="hlink"/>
              </a:solidFill>
            </a:endParaRPr>
          </a:p>
          <a:p>
            <a:pPr indent="-317500" lvl="1" marL="914400" rtl="0" algn="l">
              <a:lnSpc>
                <a:spcPct val="115000"/>
              </a:lnSpc>
              <a:spcBef>
                <a:spcPts val="0"/>
              </a:spcBef>
              <a:spcAft>
                <a:spcPts val="0"/>
              </a:spcAft>
              <a:buClr>
                <a:schemeClr val="hlink"/>
              </a:buClr>
              <a:buSzPts val="1400"/>
              <a:buChar char="○"/>
            </a:pPr>
            <a:r>
              <a:rPr lang="en">
                <a:solidFill>
                  <a:schemeClr val="hlink"/>
                </a:solidFill>
              </a:rPr>
              <a:t>2 RNN models: GRU &amp; BRNN </a:t>
            </a:r>
            <a:endParaRPr>
              <a:solidFill>
                <a:schemeClr val="hlink"/>
              </a:solidFill>
            </a:endParaRPr>
          </a:p>
          <a:p>
            <a:pPr indent="-317500" lvl="1" marL="914400" rtl="0" algn="l">
              <a:lnSpc>
                <a:spcPct val="115000"/>
              </a:lnSpc>
              <a:spcBef>
                <a:spcPts val="0"/>
              </a:spcBef>
              <a:spcAft>
                <a:spcPts val="0"/>
              </a:spcAft>
              <a:buClr>
                <a:schemeClr val="hlink"/>
              </a:buClr>
              <a:buSzPts val="1400"/>
              <a:buChar char="○"/>
            </a:pPr>
            <a:r>
              <a:rPr lang="en">
                <a:solidFill>
                  <a:schemeClr val="hlink"/>
                </a:solidFill>
              </a:rPr>
              <a:t>Random Forest Model </a:t>
            </a:r>
            <a:endParaRPr>
              <a:solidFill>
                <a:schemeClr val="hlink"/>
              </a:solidFill>
            </a:endParaRPr>
          </a:p>
          <a:p>
            <a:pPr indent="-317500" lvl="1" marL="914400" rtl="0" algn="l">
              <a:lnSpc>
                <a:spcPct val="115000"/>
              </a:lnSpc>
              <a:spcBef>
                <a:spcPts val="0"/>
              </a:spcBef>
              <a:spcAft>
                <a:spcPts val="0"/>
              </a:spcAft>
              <a:buClr>
                <a:schemeClr val="hlink"/>
              </a:buClr>
              <a:buSzPts val="1400"/>
              <a:buChar char="○"/>
            </a:pPr>
            <a:r>
              <a:rPr lang="en">
                <a:solidFill>
                  <a:schemeClr val="hlink"/>
                </a:solidFill>
              </a:rPr>
              <a:t>2 time series models: ARIMA and SARIMA </a:t>
            </a:r>
            <a:endParaRPr>
              <a:solidFill>
                <a:schemeClr val="hlink"/>
              </a:solidFill>
            </a:endParaRPr>
          </a:p>
          <a:p>
            <a:pPr indent="-317500" lvl="1" marL="914400" rtl="0" algn="l">
              <a:lnSpc>
                <a:spcPct val="115000"/>
              </a:lnSpc>
              <a:spcBef>
                <a:spcPts val="0"/>
              </a:spcBef>
              <a:spcAft>
                <a:spcPts val="0"/>
              </a:spcAft>
              <a:buClr>
                <a:schemeClr val="hlink"/>
              </a:buClr>
              <a:buSzPts val="1400"/>
              <a:buChar char="○"/>
            </a:pPr>
            <a:r>
              <a:rPr lang="en">
                <a:solidFill>
                  <a:schemeClr val="hlink"/>
                </a:solidFill>
              </a:rPr>
              <a:t>Models evaluated w/ MSE, MAE &amp; RMSE scores</a:t>
            </a:r>
            <a:endParaRPr>
              <a:solidFill>
                <a:schemeClr val="hlink"/>
              </a:solidFill>
            </a:endParaRPr>
          </a:p>
          <a:p>
            <a:pPr indent="0" lvl="0" marL="0" rtl="0" algn="l">
              <a:lnSpc>
                <a:spcPct val="115000"/>
              </a:lnSpc>
              <a:spcBef>
                <a:spcPts val="0"/>
              </a:spcBef>
              <a:spcAft>
                <a:spcPts val="0"/>
              </a:spcAft>
              <a:buNone/>
            </a:pPr>
            <a:r>
              <a:t/>
            </a:r>
            <a:endParaRPr>
              <a:solidFill>
                <a:schemeClr val="hlink"/>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Executive Summary</a:t>
            </a:r>
            <a:endParaRPr/>
          </a:p>
        </p:txBody>
      </p:sp>
      <p:sp>
        <p:nvSpPr>
          <p:cNvPr id="294" name="Google Shape;294;p47"/>
          <p:cNvSpPr txBox="1"/>
          <p:nvPr/>
        </p:nvSpPr>
        <p:spPr>
          <a:xfrm>
            <a:off x="278150" y="1257700"/>
            <a:ext cx="7901100" cy="384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hlink"/>
                </a:solidFill>
                <a:highlight>
                  <a:srgbClr val="F3F0DF"/>
                </a:highlight>
              </a:rPr>
              <a:t>Relationship between fuel types &amp; average heat content in Arizona’s power plants </a:t>
            </a:r>
            <a:endParaRPr>
              <a:solidFill>
                <a:schemeClr val="hlink"/>
              </a:solidFill>
              <a:highlight>
                <a:srgbClr val="F3F0DF"/>
              </a:highlight>
            </a:endParaRPr>
          </a:p>
          <a:p>
            <a:pPr indent="-317500" lvl="1" marL="914400" rtl="0" algn="l">
              <a:lnSpc>
                <a:spcPct val="115000"/>
              </a:lnSpc>
              <a:spcBef>
                <a:spcPts val="0"/>
              </a:spcBef>
              <a:spcAft>
                <a:spcPts val="0"/>
              </a:spcAft>
              <a:buClr>
                <a:schemeClr val="hlink"/>
              </a:buClr>
              <a:buSzPts val="1400"/>
              <a:buChar char="○"/>
            </a:pPr>
            <a:r>
              <a:rPr lang="en">
                <a:solidFill>
                  <a:schemeClr val="hlink"/>
                </a:solidFill>
                <a:highlight>
                  <a:srgbClr val="F3F0DF"/>
                </a:highlight>
              </a:rPr>
              <a:t>Coal &amp; gas produce over 70% of Arizona’s energy</a:t>
            </a:r>
            <a:endParaRPr>
              <a:solidFill>
                <a:schemeClr val="hlink"/>
              </a:solidFill>
              <a:highlight>
                <a:srgbClr val="F3F0DF"/>
              </a:highlight>
            </a:endParaRPr>
          </a:p>
          <a:p>
            <a:pPr indent="-317500" lvl="2" marL="1371600" rtl="0" algn="l">
              <a:lnSpc>
                <a:spcPct val="115000"/>
              </a:lnSpc>
              <a:spcBef>
                <a:spcPts val="0"/>
              </a:spcBef>
              <a:spcAft>
                <a:spcPts val="0"/>
              </a:spcAft>
              <a:buClr>
                <a:schemeClr val="hlink"/>
              </a:buClr>
              <a:buSzPts val="1400"/>
              <a:buChar char="■"/>
            </a:pPr>
            <a:r>
              <a:rPr lang="en">
                <a:solidFill>
                  <a:schemeClr val="hlink"/>
                </a:solidFill>
                <a:highlight>
                  <a:srgbClr val="F3F0DF"/>
                </a:highlight>
              </a:rPr>
              <a:t>Coal: 20-25 BTUs/ton, Natural gas: 1,030 BTUs/cu ft, Solar &amp; wind: 0 BTUs </a:t>
            </a:r>
            <a:endParaRPr>
              <a:solidFill>
                <a:schemeClr val="hlink"/>
              </a:solidFill>
              <a:highlight>
                <a:srgbClr val="F3F0DF"/>
              </a:highlight>
            </a:endParaRPr>
          </a:p>
          <a:p>
            <a:pPr indent="-317500" lvl="1" marL="914400" rtl="0" algn="l">
              <a:lnSpc>
                <a:spcPct val="115000"/>
              </a:lnSpc>
              <a:spcBef>
                <a:spcPts val="0"/>
              </a:spcBef>
              <a:spcAft>
                <a:spcPts val="0"/>
              </a:spcAft>
              <a:buClr>
                <a:schemeClr val="hlink"/>
              </a:buClr>
              <a:buSzPts val="1400"/>
              <a:buChar char="○"/>
            </a:pPr>
            <a:r>
              <a:rPr lang="en">
                <a:solidFill>
                  <a:schemeClr val="hlink"/>
                </a:solidFill>
                <a:highlight>
                  <a:srgbClr val="F3F0DF"/>
                </a:highlight>
              </a:rPr>
              <a:t>Weak correlation between heat content and energy output (R² = 0.05)</a:t>
            </a:r>
            <a:endParaRPr>
              <a:solidFill>
                <a:schemeClr val="hlink"/>
              </a:solidFill>
              <a:highlight>
                <a:srgbClr val="F3F0DF"/>
              </a:highlight>
            </a:endParaRPr>
          </a:p>
          <a:p>
            <a:pPr indent="-317500" lvl="2" marL="1371600" rtl="0" algn="l">
              <a:lnSpc>
                <a:spcPct val="115000"/>
              </a:lnSpc>
              <a:spcBef>
                <a:spcPts val="0"/>
              </a:spcBef>
              <a:spcAft>
                <a:spcPts val="0"/>
              </a:spcAft>
              <a:buClr>
                <a:schemeClr val="hlink"/>
              </a:buClr>
              <a:buSzPts val="1400"/>
              <a:buChar char="■"/>
            </a:pPr>
            <a:r>
              <a:rPr lang="en">
                <a:solidFill>
                  <a:schemeClr val="hlink"/>
                </a:solidFill>
                <a:highlight>
                  <a:srgbClr val="F3F0DF"/>
                </a:highlight>
              </a:rPr>
              <a:t>Denotes improvement of coal and gas efficiency, expanding solar, wind and battery storage and balancing efficiency, cost &amp; sustainability. </a:t>
            </a:r>
            <a:endParaRPr>
              <a:solidFill>
                <a:schemeClr val="hlink"/>
              </a:solidFill>
              <a:highlight>
                <a:srgbClr val="F3F0DF"/>
              </a:highlight>
            </a:endParaRPr>
          </a:p>
          <a:p>
            <a:pPr indent="0" lvl="0" marL="1371600" rtl="0" algn="l">
              <a:lnSpc>
                <a:spcPct val="115000"/>
              </a:lnSpc>
              <a:spcBef>
                <a:spcPts val="0"/>
              </a:spcBef>
              <a:spcAft>
                <a:spcPts val="0"/>
              </a:spcAft>
              <a:buNone/>
            </a:pPr>
            <a:r>
              <a:t/>
            </a:r>
            <a:endParaRPr sz="400">
              <a:solidFill>
                <a:schemeClr val="hlink"/>
              </a:solidFill>
              <a:highlight>
                <a:srgbClr val="F3F0DF"/>
              </a:highlight>
            </a:endParaRPr>
          </a:p>
          <a:p>
            <a:pPr indent="0" lvl="0" marL="0" rtl="0" algn="l">
              <a:lnSpc>
                <a:spcPct val="115000"/>
              </a:lnSpc>
              <a:spcBef>
                <a:spcPts val="0"/>
              </a:spcBef>
              <a:spcAft>
                <a:spcPts val="0"/>
              </a:spcAft>
              <a:buNone/>
            </a:pPr>
            <a:r>
              <a:rPr lang="en">
                <a:solidFill>
                  <a:schemeClr val="hlink"/>
                </a:solidFill>
              </a:rPr>
              <a:t>With Arizona integrating sustainable energy, we analyzed power plant efficiency since 2001 </a:t>
            </a:r>
            <a:endParaRPr>
              <a:solidFill>
                <a:schemeClr val="hlink"/>
              </a:solidFill>
            </a:endParaRPr>
          </a:p>
          <a:p>
            <a:pPr indent="-317500" lvl="1" marL="914400" rtl="0" algn="l">
              <a:lnSpc>
                <a:spcPct val="115000"/>
              </a:lnSpc>
              <a:spcBef>
                <a:spcPts val="0"/>
              </a:spcBef>
              <a:spcAft>
                <a:spcPts val="0"/>
              </a:spcAft>
              <a:buClr>
                <a:schemeClr val="hlink"/>
              </a:buClr>
              <a:buSzPts val="1400"/>
              <a:buChar char="○"/>
            </a:pPr>
            <a:r>
              <a:rPr lang="en">
                <a:solidFill>
                  <a:schemeClr val="hlink"/>
                </a:solidFill>
              </a:rPr>
              <a:t>Time series, decomposition, t-tests, and ANOVA methods used</a:t>
            </a:r>
            <a:endParaRPr>
              <a:solidFill>
                <a:schemeClr val="hlink"/>
              </a:solidFill>
            </a:endParaRPr>
          </a:p>
          <a:p>
            <a:pPr indent="-317500" lvl="1" marL="914400" rtl="0" algn="l">
              <a:lnSpc>
                <a:spcPct val="115000"/>
              </a:lnSpc>
              <a:spcBef>
                <a:spcPts val="0"/>
              </a:spcBef>
              <a:spcAft>
                <a:spcPts val="0"/>
              </a:spcAft>
              <a:buClr>
                <a:schemeClr val="hlink"/>
              </a:buClr>
              <a:buSzPts val="1400"/>
              <a:buChar char="○"/>
            </a:pPr>
            <a:r>
              <a:rPr lang="en">
                <a:solidFill>
                  <a:schemeClr val="hlink"/>
                </a:solidFill>
              </a:rPr>
              <a:t>E</a:t>
            </a:r>
            <a:r>
              <a:rPr lang="en">
                <a:solidFill>
                  <a:schemeClr val="hlink"/>
                </a:solidFill>
              </a:rPr>
              <a:t>fficiency s</a:t>
            </a:r>
            <a:r>
              <a:rPr lang="en">
                <a:solidFill>
                  <a:schemeClr val="hlink"/>
                </a:solidFill>
              </a:rPr>
              <a:t>tatistical significance improved over time, most improvement 2021 onward </a:t>
            </a:r>
            <a:endParaRPr>
              <a:solidFill>
                <a:schemeClr val="hlink"/>
              </a:solidFill>
            </a:endParaRPr>
          </a:p>
          <a:p>
            <a:pPr indent="-317500" lvl="1" marL="914400" rtl="0" algn="l">
              <a:lnSpc>
                <a:spcPct val="115000"/>
              </a:lnSpc>
              <a:spcBef>
                <a:spcPts val="0"/>
              </a:spcBef>
              <a:spcAft>
                <a:spcPts val="0"/>
              </a:spcAft>
              <a:buClr>
                <a:schemeClr val="hlink"/>
              </a:buClr>
              <a:buSzPts val="1400"/>
              <a:buChar char="○"/>
            </a:pPr>
            <a:r>
              <a:rPr lang="en">
                <a:solidFill>
                  <a:schemeClr val="hlink"/>
                </a:solidFill>
              </a:rPr>
              <a:t>SARIMA model predicted stabilization</a:t>
            </a:r>
            <a:endParaRPr>
              <a:solidFill>
                <a:schemeClr val="hlink"/>
              </a:solidFill>
            </a:endParaRPr>
          </a:p>
          <a:p>
            <a:pPr indent="0" lvl="0" marL="914400" rtl="0" algn="l">
              <a:lnSpc>
                <a:spcPct val="115000"/>
              </a:lnSpc>
              <a:spcBef>
                <a:spcPts val="0"/>
              </a:spcBef>
              <a:spcAft>
                <a:spcPts val="0"/>
              </a:spcAft>
              <a:buNone/>
            </a:pPr>
            <a:r>
              <a:t/>
            </a:r>
            <a:endParaRPr sz="400">
              <a:solidFill>
                <a:schemeClr val="hlink"/>
              </a:solidFill>
            </a:endParaRPr>
          </a:p>
          <a:p>
            <a:pPr indent="0" lvl="0" marL="0" rtl="0" algn="l">
              <a:lnSpc>
                <a:spcPct val="115000"/>
              </a:lnSpc>
              <a:spcBef>
                <a:spcPts val="0"/>
              </a:spcBef>
              <a:spcAft>
                <a:spcPts val="0"/>
              </a:spcAft>
              <a:buNone/>
            </a:pPr>
            <a:r>
              <a:rPr lang="en">
                <a:solidFill>
                  <a:schemeClr val="hlink"/>
                </a:solidFill>
              </a:rPr>
              <a:t> Difficult modeling due to Arizona’s erratic weather patterns &amp; uneven data reporting</a:t>
            </a:r>
            <a:endParaRPr>
              <a:solidFill>
                <a:schemeClr val="hlink"/>
              </a:solidFill>
            </a:endParaRPr>
          </a:p>
          <a:p>
            <a:pPr indent="-317500" lvl="1" marL="914400" rtl="0" algn="l">
              <a:lnSpc>
                <a:spcPct val="115000"/>
              </a:lnSpc>
              <a:spcBef>
                <a:spcPts val="0"/>
              </a:spcBef>
              <a:spcAft>
                <a:spcPts val="0"/>
              </a:spcAft>
              <a:buClr>
                <a:schemeClr val="hlink"/>
              </a:buClr>
              <a:buSzPts val="1400"/>
              <a:buChar char="○"/>
            </a:pPr>
            <a:r>
              <a:rPr lang="en">
                <a:solidFill>
                  <a:schemeClr val="hlink"/>
                </a:solidFill>
              </a:rPr>
              <a:t>Models performed well in 12 month historical data windows, but 12 month forecasts were unrealistically low</a:t>
            </a:r>
            <a:endParaRPr>
              <a:solidFill>
                <a:schemeClr val="hlink"/>
              </a:solidFill>
            </a:endParaRPr>
          </a:p>
          <a:p>
            <a:pPr indent="-317500" lvl="1" marL="914400" rtl="0" algn="l">
              <a:lnSpc>
                <a:spcPct val="115000"/>
              </a:lnSpc>
              <a:spcBef>
                <a:spcPts val="0"/>
              </a:spcBef>
              <a:spcAft>
                <a:spcPts val="0"/>
              </a:spcAft>
              <a:buClr>
                <a:schemeClr val="hlink"/>
              </a:buClr>
              <a:buSzPts val="1400"/>
              <a:buChar char="○"/>
            </a:pPr>
            <a:r>
              <a:rPr lang="en">
                <a:solidFill>
                  <a:schemeClr val="hlink"/>
                </a:solidFill>
              </a:rPr>
              <a:t>Significant underreporting w/ 2023 &amp; 2024 data - possibly impacted predictions</a:t>
            </a:r>
            <a:endParaRPr>
              <a:solidFill>
                <a:schemeClr val="hlink"/>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8"/>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852"/>
              <a:buNone/>
            </a:pPr>
            <a:r>
              <a:rPr b="1" lang="en" sz="1000">
                <a:solidFill>
                  <a:srgbClr val="000000"/>
                </a:solidFill>
              </a:rPr>
              <a:t>Research Question 1: Forecasting Energy Patterns</a:t>
            </a:r>
            <a:r>
              <a:rPr lang="en" sz="1000">
                <a:solidFill>
                  <a:srgbClr val="000000"/>
                </a:solidFill>
              </a:rPr>
              <a:t>: </a:t>
            </a:r>
            <a:r>
              <a:rPr i="1" lang="en" sz="1000">
                <a:solidFill>
                  <a:srgbClr val="000000"/>
                </a:solidFill>
              </a:rPr>
              <a:t>How accurately can we forecast future energy consumption and production patterns using machine learning models?</a:t>
            </a:r>
            <a:endParaRPr sz="1000">
              <a:solidFill>
                <a:srgbClr val="000000"/>
              </a:solidFill>
            </a:endParaRPr>
          </a:p>
        </p:txBody>
      </p:sp>
      <p:sp>
        <p:nvSpPr>
          <p:cNvPr id="300" name="Google Shape;300;p48"/>
          <p:cNvSpPr txBox="1"/>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800">
                <a:solidFill>
                  <a:srgbClr val="595959"/>
                </a:solidFill>
              </a:rPr>
              <a:t>Accurate energy forecasts are key to keeping the energy supply stable and efficient while helping policymakers and utilities plan ahead. By using machine learning to analyze historical data, we can spot trends and predict changes in energy consumption and production. This leads to better resource allocation, fewer electricity shortages, and improved grid management. Plus, solid forecasts support the shift to renewable energy by providing insights into how alternative energy sources can meet future demand.</a:t>
            </a:r>
            <a:endParaRPr sz="1800">
              <a:solidFill>
                <a:srgbClr val="59595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000">
                <a:solidFill>
                  <a:srgbClr val="000000"/>
                </a:solidFill>
              </a:rPr>
              <a:t>Research Question 2: Fuel Type and Heat Content Relationship</a:t>
            </a:r>
            <a:r>
              <a:rPr lang="en" sz="1000">
                <a:solidFill>
                  <a:srgbClr val="000000"/>
                </a:solidFill>
              </a:rPr>
              <a:t>: </a:t>
            </a:r>
            <a:r>
              <a:rPr i="1" lang="en" sz="1000">
                <a:solidFill>
                  <a:srgbClr val="000000"/>
                </a:solidFill>
              </a:rPr>
              <a:t>What is the relationship between fuel type and the average heat content in Arizona's power plants, and how does this impact total energy production?</a:t>
            </a:r>
            <a:endParaRPr sz="1000">
              <a:solidFill>
                <a:srgbClr val="000000"/>
              </a:solidFill>
            </a:endParaRPr>
          </a:p>
        </p:txBody>
      </p:sp>
      <p:sp>
        <p:nvSpPr>
          <p:cNvPr id="306" name="Google Shape;306;p49"/>
          <p:cNvSpPr txBox="1"/>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800">
                <a:solidFill>
                  <a:srgbClr val="595959"/>
                </a:solidFill>
              </a:rPr>
              <a:t>Different fuel types produce different amounts of energy based on their heat content, which affects how efficiently fuel is converted into electricity. Understanding these differences helps Arizona’s power plants choose the most efficient and cost-effective fuel sources. Smarter fuel selection means less waste and greater sustainability. Insights from this analysis can also shape policies that push for cleaner and more efficient energy production.</a:t>
            </a:r>
            <a:endParaRPr sz="1800">
              <a:solidFill>
                <a:srgbClr val="59595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000">
                <a:solidFill>
                  <a:srgbClr val="000000"/>
                </a:solidFill>
              </a:rPr>
              <a:t>Research Question 3: Efficiency Trends Over Time</a:t>
            </a:r>
            <a:r>
              <a:rPr lang="en" sz="1000">
                <a:solidFill>
                  <a:srgbClr val="000000"/>
                </a:solidFill>
              </a:rPr>
              <a:t>: </a:t>
            </a:r>
            <a:r>
              <a:rPr i="1" lang="en" sz="1000">
                <a:solidFill>
                  <a:srgbClr val="000000"/>
                </a:solidFill>
              </a:rPr>
              <a:t>Has the efficiency of AZ power plants improved since 2001 (energy consumed vs generation) - or are we just ramping up production without efficiency?</a:t>
            </a:r>
            <a:endParaRPr sz="1000">
              <a:solidFill>
                <a:srgbClr val="000000"/>
              </a:solidFill>
            </a:endParaRPr>
          </a:p>
        </p:txBody>
      </p:sp>
      <p:sp>
        <p:nvSpPr>
          <p:cNvPr id="312" name="Google Shape;312;p50"/>
          <p:cNvSpPr txBox="1"/>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800">
                <a:solidFill>
                  <a:srgbClr val="595959"/>
                </a:solidFill>
              </a:rPr>
              <a:t>Evaluating whether Arizona’s power plants have improved their efficiency over time is critical for measuring progress in energy management. If power plants produce more electricity with the same or less fuel, this indicates technological advances and better operating strategies. However if energy consumption increased without efficiency improvements, this may suggest inefficiencies or outdated infrastructure. Identifying these trends can help improve energy policies, infrastructure investment and sustainability efforts.</a:t>
            </a:r>
            <a:endParaRPr sz="1800">
              <a:solidFill>
                <a:srgbClr val="59595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1"/>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Open Source API</a:t>
            </a:r>
            <a:endParaRPr/>
          </a:p>
          <a:p>
            <a:pPr indent="-317500" lvl="0" marL="457200" rtl="0" algn="l">
              <a:spcBef>
                <a:spcPts val="0"/>
              </a:spcBef>
              <a:spcAft>
                <a:spcPts val="0"/>
              </a:spcAft>
              <a:buSzPts val="1400"/>
              <a:buChar char="-"/>
            </a:pPr>
            <a:r>
              <a:rPr lang="en"/>
              <a:t>Web </a:t>
            </a:r>
            <a:r>
              <a:rPr lang="en"/>
              <a:t>Scraping</a:t>
            </a:r>
            <a:endParaRPr/>
          </a:p>
          <a:p>
            <a:pPr indent="-317500" lvl="0" marL="457200" rtl="0" algn="l">
              <a:spcBef>
                <a:spcPts val="0"/>
              </a:spcBef>
              <a:spcAft>
                <a:spcPts val="0"/>
              </a:spcAft>
              <a:buSzPts val="1400"/>
              <a:buChar char="-"/>
            </a:pPr>
            <a:r>
              <a:rPr lang="en"/>
              <a:t>Local Downloads</a:t>
            </a:r>
            <a:endParaRPr/>
          </a:p>
          <a:p>
            <a:pPr indent="-317500" lvl="0" marL="457200" rtl="0" algn="l">
              <a:spcBef>
                <a:spcPts val="0"/>
              </a:spcBef>
              <a:spcAft>
                <a:spcPts val="0"/>
              </a:spcAft>
              <a:buSzPts val="1400"/>
              <a:buChar char="-"/>
            </a:pPr>
            <a:r>
              <a:rPr lang="en"/>
              <a:t>Data Merging</a:t>
            </a:r>
            <a:endParaRPr/>
          </a:p>
        </p:txBody>
      </p:sp>
      <p:sp>
        <p:nvSpPr>
          <p:cNvPr id="318" name="Google Shape;318;p51"/>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Gated Recurrent Unit </a:t>
            </a:r>
            <a:r>
              <a:rPr lang="en"/>
              <a:t>Neural</a:t>
            </a:r>
            <a:r>
              <a:rPr lang="en"/>
              <a:t> Net</a:t>
            </a:r>
            <a:endParaRPr/>
          </a:p>
          <a:p>
            <a:pPr indent="-317500" lvl="0" marL="457200" rtl="0" algn="l">
              <a:spcBef>
                <a:spcPts val="0"/>
              </a:spcBef>
              <a:spcAft>
                <a:spcPts val="0"/>
              </a:spcAft>
              <a:buSzPts val="1400"/>
              <a:buChar char="-"/>
            </a:pPr>
            <a:r>
              <a:rPr lang="en"/>
              <a:t>Bidirectional</a:t>
            </a:r>
            <a:r>
              <a:rPr lang="en"/>
              <a:t> Neural Net</a:t>
            </a:r>
            <a:endParaRPr/>
          </a:p>
          <a:p>
            <a:pPr indent="-317500" lvl="0" marL="457200" rtl="0" algn="l">
              <a:spcBef>
                <a:spcPts val="0"/>
              </a:spcBef>
              <a:spcAft>
                <a:spcPts val="0"/>
              </a:spcAft>
              <a:buSzPts val="1400"/>
              <a:buChar char="-"/>
            </a:pPr>
            <a:r>
              <a:rPr lang="en"/>
              <a:t>Random Forest Model</a:t>
            </a:r>
            <a:endParaRPr/>
          </a:p>
        </p:txBody>
      </p:sp>
      <p:sp>
        <p:nvSpPr>
          <p:cNvPr id="319" name="Google Shape;319;p51"/>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Breaking Down Variables</a:t>
            </a:r>
            <a:endParaRPr/>
          </a:p>
          <a:p>
            <a:pPr indent="-317500" lvl="0" marL="457200" rtl="0" algn="l">
              <a:spcBef>
                <a:spcPts val="0"/>
              </a:spcBef>
              <a:spcAft>
                <a:spcPts val="0"/>
              </a:spcAft>
              <a:buSzPts val="1400"/>
              <a:buChar char="-"/>
            </a:pPr>
            <a:r>
              <a:rPr lang="en"/>
              <a:t>Data Visualization</a:t>
            </a:r>
            <a:endParaRPr/>
          </a:p>
          <a:p>
            <a:pPr indent="-317500" lvl="0" marL="457200" rtl="0" algn="l">
              <a:spcBef>
                <a:spcPts val="0"/>
              </a:spcBef>
              <a:spcAft>
                <a:spcPts val="0"/>
              </a:spcAft>
              <a:buSzPts val="1400"/>
              <a:buChar char="-"/>
            </a:pPr>
            <a:r>
              <a:rPr lang="en"/>
              <a:t>Feature Extraction</a:t>
            </a:r>
            <a:endParaRPr/>
          </a:p>
        </p:txBody>
      </p:sp>
      <p:sp>
        <p:nvSpPr>
          <p:cNvPr id="320" name="Google Shape;320;p51"/>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T-Test</a:t>
            </a:r>
            <a:endParaRPr/>
          </a:p>
          <a:p>
            <a:pPr indent="-317500" lvl="0" marL="457200" rtl="0" algn="l">
              <a:spcBef>
                <a:spcPts val="0"/>
              </a:spcBef>
              <a:spcAft>
                <a:spcPts val="0"/>
              </a:spcAft>
              <a:buSzPts val="1400"/>
              <a:buChar char="-"/>
            </a:pPr>
            <a:r>
              <a:rPr lang="en"/>
              <a:t>ANOVA</a:t>
            </a:r>
            <a:endParaRPr/>
          </a:p>
          <a:p>
            <a:pPr indent="-317500" lvl="0" marL="457200" rtl="0" algn="l">
              <a:spcBef>
                <a:spcPts val="0"/>
              </a:spcBef>
              <a:spcAft>
                <a:spcPts val="0"/>
              </a:spcAft>
              <a:buSzPts val="1400"/>
              <a:buChar char="-"/>
            </a:pPr>
            <a:r>
              <a:rPr lang="en"/>
              <a:t>Pattern Analysis</a:t>
            </a:r>
            <a:endParaRPr/>
          </a:p>
        </p:txBody>
      </p:sp>
      <p:sp>
        <p:nvSpPr>
          <p:cNvPr id="321" name="Google Shape;321;p51"/>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Methodology</a:t>
            </a:r>
            <a:endParaRPr/>
          </a:p>
        </p:txBody>
      </p:sp>
      <p:sp>
        <p:nvSpPr>
          <p:cNvPr id="322" name="Google Shape;322;p5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323" name="Google Shape;323;p5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and Neural Nets</a:t>
            </a:r>
            <a:endParaRPr/>
          </a:p>
        </p:txBody>
      </p:sp>
      <p:sp>
        <p:nvSpPr>
          <p:cNvPr id="324" name="Google Shape;324;p5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Statistical Testing</a:t>
            </a:r>
            <a:endParaRPr/>
          </a:p>
        </p:txBody>
      </p:sp>
      <p:sp>
        <p:nvSpPr>
          <p:cNvPr id="325" name="Google Shape;325;p5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Analysis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hlink"/>
                </a:solidFill>
                <a:latin typeface="Times New Roman"/>
                <a:ea typeface="Times New Roman"/>
                <a:cs typeface="Times New Roman"/>
                <a:sym typeface="Times New Roman"/>
              </a:rPr>
              <a:t>GRU’s process historical data windows (as opposed to individual points) through sequences. </a:t>
            </a:r>
            <a:endParaRPr>
              <a:solidFill>
                <a:schemeClr val="hlink"/>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hlink"/>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hlink"/>
                </a:solidFill>
                <a:latin typeface="Times New Roman"/>
                <a:ea typeface="Times New Roman"/>
                <a:cs typeface="Times New Roman"/>
                <a:sym typeface="Times New Roman"/>
              </a:rPr>
              <a:t>Uses a 12 month sequence window</a:t>
            </a:r>
            <a:endParaRPr>
              <a:solidFill>
                <a:schemeClr val="hlink"/>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hlink"/>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hlink"/>
                </a:solidFill>
                <a:latin typeface="Times New Roman"/>
                <a:ea typeface="Times New Roman"/>
                <a:cs typeface="Times New Roman"/>
                <a:sym typeface="Times New Roman"/>
              </a:rPr>
              <a:t>Splitting into 80% training and 20% testing, we used a RELU activation function, an MSE loss function, an Adam optimizer, and three dense layers with 64/32/16 neurons each. </a:t>
            </a:r>
            <a:endParaRPr/>
          </a:p>
        </p:txBody>
      </p:sp>
      <p:sp>
        <p:nvSpPr>
          <p:cNvPr id="331" name="Google Shape;331;p52"/>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GRU Predictions On Historical Data</a:t>
            </a:r>
            <a:endParaRPr/>
          </a:p>
        </p:txBody>
      </p:sp>
      <p:pic>
        <p:nvPicPr>
          <p:cNvPr id="332" name="Google Shape;332;p52"/>
          <p:cNvPicPr preferRelativeResize="0"/>
          <p:nvPr/>
        </p:nvPicPr>
        <p:blipFill>
          <a:blip r:embed="rId3">
            <a:alphaModFix/>
          </a:blip>
          <a:stretch>
            <a:fillRect/>
          </a:stretch>
        </p:blipFill>
        <p:spPr>
          <a:xfrm>
            <a:off x="3224448" y="1203025"/>
            <a:ext cx="5581476" cy="3050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